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57" r:id="rId3"/>
    <p:sldId id="259" r:id="rId4"/>
    <p:sldId id="260" r:id="rId5"/>
    <p:sldId id="261" r:id="rId6"/>
    <p:sldId id="262" r:id="rId7"/>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1A0E57-8B95-4893-8567-4874CAB7A38F}" type="datetimeFigureOut">
              <a:rPr lang="pt-PT" smtClean="0"/>
              <a:t>29-11-2018</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6A025B-EB0B-4D69-96BD-CABE711851A2}" type="slidenum">
              <a:rPr lang="pt-PT" smtClean="0"/>
              <a:t>‹#›</a:t>
            </a:fld>
            <a:endParaRPr lang="pt-PT"/>
          </a:p>
        </p:txBody>
      </p:sp>
    </p:spTree>
    <p:extLst>
      <p:ext uri="{BB962C8B-B14F-4D97-AF65-F5344CB8AC3E}">
        <p14:creationId xmlns:p14="http://schemas.microsoft.com/office/powerpoint/2010/main" val="63738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4AB901EA-0E9A-4909-997B-E36ADB11F030}" type="datetime1">
              <a:rPr lang="pt-PT" smtClean="0"/>
              <a:t>29-11-2018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DCD6886-3534-4D5B-832F-53171E0EA0D5}" type="slidenum">
              <a:rPr lang="pt-PT" smtClean="0"/>
              <a:t>‹#›</a:t>
            </a:fld>
            <a:endParaRPr lang="pt-PT"/>
          </a:p>
        </p:txBody>
      </p:sp>
    </p:spTree>
    <p:extLst>
      <p:ext uri="{BB962C8B-B14F-4D97-AF65-F5344CB8AC3E}">
        <p14:creationId xmlns:p14="http://schemas.microsoft.com/office/powerpoint/2010/main" val="624007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8DEE9250-55F2-40E4-8D87-E42044CF87F1}" type="datetime1">
              <a:rPr lang="pt-PT" smtClean="0"/>
              <a:t>29-11-2018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DCD6886-3534-4D5B-832F-53171E0EA0D5}" type="slidenum">
              <a:rPr lang="pt-PT" smtClean="0"/>
              <a:t>‹#›</a:t>
            </a:fld>
            <a:endParaRPr lang="pt-PT"/>
          </a:p>
        </p:txBody>
      </p:sp>
    </p:spTree>
    <p:extLst>
      <p:ext uri="{BB962C8B-B14F-4D97-AF65-F5344CB8AC3E}">
        <p14:creationId xmlns:p14="http://schemas.microsoft.com/office/powerpoint/2010/main" val="281355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D7687F78-DEE0-4AE8-A933-8BF5ACC7C304}" type="datetime1">
              <a:rPr lang="pt-PT" smtClean="0"/>
              <a:t>29-11-2018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DCD6886-3534-4D5B-832F-53171E0EA0D5}" type="slidenum">
              <a:rPr lang="pt-PT" smtClean="0"/>
              <a:t>‹#›</a:t>
            </a:fld>
            <a:endParaRPr lang="pt-PT"/>
          </a:p>
        </p:txBody>
      </p:sp>
    </p:spTree>
    <p:extLst>
      <p:ext uri="{BB962C8B-B14F-4D97-AF65-F5344CB8AC3E}">
        <p14:creationId xmlns:p14="http://schemas.microsoft.com/office/powerpoint/2010/main" val="3045910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1A0E2925-2A7E-4505-BC79-D17938B70FE4}" type="datetime1">
              <a:rPr lang="pt-PT" smtClean="0"/>
              <a:t>29-11-2018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DCD6886-3534-4D5B-832F-53171E0EA0D5}" type="slidenum">
              <a:rPr lang="pt-PT" smtClean="0"/>
              <a:t>‹#›</a:t>
            </a:fld>
            <a:endParaRPr lang="pt-PT"/>
          </a:p>
        </p:txBody>
      </p:sp>
    </p:spTree>
    <p:extLst>
      <p:ext uri="{BB962C8B-B14F-4D97-AF65-F5344CB8AC3E}">
        <p14:creationId xmlns:p14="http://schemas.microsoft.com/office/powerpoint/2010/main" val="2923275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1919B-8D00-43CE-8C40-A2A8BDBF145A}" type="datetime1">
              <a:rPr lang="pt-PT" smtClean="0"/>
              <a:t>29-11-2018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DCD6886-3534-4D5B-832F-53171E0EA0D5}" type="slidenum">
              <a:rPr lang="pt-PT" smtClean="0"/>
              <a:t>‹#›</a:t>
            </a:fld>
            <a:endParaRPr lang="pt-PT"/>
          </a:p>
        </p:txBody>
      </p:sp>
    </p:spTree>
    <p:extLst>
      <p:ext uri="{BB962C8B-B14F-4D97-AF65-F5344CB8AC3E}">
        <p14:creationId xmlns:p14="http://schemas.microsoft.com/office/powerpoint/2010/main" val="1782806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FF9AC4AA-2B76-49D1-9DCC-0E13F82286E4}" type="datetime1">
              <a:rPr lang="pt-PT" smtClean="0"/>
              <a:t>29-11-2018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DCD6886-3534-4D5B-832F-53171E0EA0D5}" type="slidenum">
              <a:rPr lang="pt-PT" smtClean="0"/>
              <a:t>‹#›</a:t>
            </a:fld>
            <a:endParaRPr lang="pt-PT"/>
          </a:p>
        </p:txBody>
      </p:sp>
    </p:spTree>
    <p:extLst>
      <p:ext uri="{BB962C8B-B14F-4D97-AF65-F5344CB8AC3E}">
        <p14:creationId xmlns:p14="http://schemas.microsoft.com/office/powerpoint/2010/main" val="1882912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D2D6556C-D5E7-473D-8E72-92E750DDCF01}" type="datetime1">
              <a:rPr lang="pt-PT" smtClean="0"/>
              <a:t>29-11-2018</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6DCD6886-3534-4D5B-832F-53171E0EA0D5}" type="slidenum">
              <a:rPr lang="pt-PT" smtClean="0"/>
              <a:t>‹#›</a:t>
            </a:fld>
            <a:endParaRPr lang="pt-PT"/>
          </a:p>
        </p:txBody>
      </p:sp>
    </p:spTree>
    <p:extLst>
      <p:ext uri="{BB962C8B-B14F-4D97-AF65-F5344CB8AC3E}">
        <p14:creationId xmlns:p14="http://schemas.microsoft.com/office/powerpoint/2010/main" val="49991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1000730F-5347-42AF-AD95-BF81FD39DE11}" type="datetime1">
              <a:rPr lang="pt-PT" smtClean="0"/>
              <a:t>29-11-2018</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6DCD6886-3534-4D5B-832F-53171E0EA0D5}" type="slidenum">
              <a:rPr lang="pt-PT" smtClean="0"/>
              <a:t>‹#›</a:t>
            </a:fld>
            <a:endParaRPr lang="pt-PT"/>
          </a:p>
        </p:txBody>
      </p:sp>
    </p:spTree>
    <p:extLst>
      <p:ext uri="{BB962C8B-B14F-4D97-AF65-F5344CB8AC3E}">
        <p14:creationId xmlns:p14="http://schemas.microsoft.com/office/powerpoint/2010/main" val="1740903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22692-5568-4AD1-9ACB-C0D0CD19989B}" type="datetime1">
              <a:rPr lang="pt-PT" smtClean="0"/>
              <a:t>29-11-2018</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6DCD6886-3534-4D5B-832F-53171E0EA0D5}" type="slidenum">
              <a:rPr lang="pt-PT" smtClean="0"/>
              <a:t>‹#›</a:t>
            </a:fld>
            <a:endParaRPr lang="pt-PT"/>
          </a:p>
        </p:txBody>
      </p:sp>
    </p:spTree>
    <p:extLst>
      <p:ext uri="{BB962C8B-B14F-4D97-AF65-F5344CB8AC3E}">
        <p14:creationId xmlns:p14="http://schemas.microsoft.com/office/powerpoint/2010/main" val="1605407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B26B5-D381-4B98-800A-680692099B21}" type="datetime1">
              <a:rPr lang="pt-PT" smtClean="0"/>
              <a:t>29-11-2018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DCD6886-3534-4D5B-832F-53171E0EA0D5}" type="slidenum">
              <a:rPr lang="pt-PT" smtClean="0"/>
              <a:t>‹#›</a:t>
            </a:fld>
            <a:endParaRPr lang="pt-PT"/>
          </a:p>
        </p:txBody>
      </p:sp>
    </p:spTree>
    <p:extLst>
      <p:ext uri="{BB962C8B-B14F-4D97-AF65-F5344CB8AC3E}">
        <p14:creationId xmlns:p14="http://schemas.microsoft.com/office/powerpoint/2010/main" val="183497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C78B1-AE19-4552-97B2-796CCB0BDA97}" type="datetime1">
              <a:rPr lang="pt-PT" smtClean="0"/>
              <a:t>29-11-2018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DCD6886-3534-4D5B-832F-53171E0EA0D5}" type="slidenum">
              <a:rPr lang="pt-PT" smtClean="0"/>
              <a:t>‹#›</a:t>
            </a:fld>
            <a:endParaRPr lang="pt-PT"/>
          </a:p>
        </p:txBody>
      </p:sp>
    </p:spTree>
    <p:extLst>
      <p:ext uri="{BB962C8B-B14F-4D97-AF65-F5344CB8AC3E}">
        <p14:creationId xmlns:p14="http://schemas.microsoft.com/office/powerpoint/2010/main" val="170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9255C-34AC-48C0-BC8E-F55FD7B07107}" type="datetime1">
              <a:rPr lang="pt-PT" smtClean="0"/>
              <a:t>29-11-2018</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CD6886-3534-4D5B-832F-53171E0EA0D5}" type="slidenum">
              <a:rPr lang="pt-PT" smtClean="0"/>
              <a:t>‹#›</a:t>
            </a:fld>
            <a:endParaRPr lang="pt-PT"/>
          </a:p>
        </p:txBody>
      </p:sp>
    </p:spTree>
    <p:extLst>
      <p:ext uri="{BB962C8B-B14F-4D97-AF65-F5344CB8AC3E}">
        <p14:creationId xmlns:p14="http://schemas.microsoft.com/office/powerpoint/2010/main" val="3690951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smtClean="0"/>
              <a:t>A </a:t>
            </a:r>
            <a:r>
              <a:rPr lang="pt-PT" dirty="0" err="1" smtClean="0"/>
              <a:t>clothing</a:t>
            </a:r>
            <a:r>
              <a:rPr lang="pt-PT" dirty="0" smtClean="0"/>
              <a:t> </a:t>
            </a:r>
            <a:r>
              <a:rPr lang="pt-PT" dirty="0" err="1" smtClean="0"/>
              <a:t>retail</a:t>
            </a:r>
            <a:r>
              <a:rPr lang="pt-PT" dirty="0" smtClean="0"/>
              <a:t> </a:t>
            </a:r>
            <a:r>
              <a:rPr lang="pt-PT" dirty="0" err="1" smtClean="0"/>
              <a:t>story</a:t>
            </a:r>
            <a:endParaRPr lang="pt-PT" dirty="0"/>
          </a:p>
        </p:txBody>
      </p:sp>
      <p:sp>
        <p:nvSpPr>
          <p:cNvPr id="3" name="Subtitle 2"/>
          <p:cNvSpPr>
            <a:spLocks noGrp="1"/>
          </p:cNvSpPr>
          <p:nvPr>
            <p:ph type="subTitle" idx="1"/>
          </p:nvPr>
        </p:nvSpPr>
        <p:spPr/>
        <p:txBody>
          <a:bodyPr/>
          <a:lstStyle/>
          <a:p>
            <a:r>
              <a:rPr lang="pt-PT" dirty="0" smtClean="0"/>
              <a:t>HBR c</a:t>
            </a:r>
            <a:r>
              <a:rPr lang="pt-PT" dirty="0" smtClean="0"/>
              <a:t>ase </a:t>
            </a:r>
            <a:r>
              <a:rPr lang="pt-PT" dirty="0" err="1" smtClean="0"/>
              <a:t>study</a:t>
            </a:r>
            <a:endParaRPr lang="pt-PT" dirty="0" smtClean="0"/>
          </a:p>
          <a:p>
            <a:r>
              <a:rPr lang="pt-PT" dirty="0" smtClean="0"/>
              <a:t>(</a:t>
            </a:r>
            <a:r>
              <a:rPr lang="pt-PT" dirty="0" err="1" smtClean="0"/>
              <a:t>adapted</a:t>
            </a:r>
            <a:r>
              <a:rPr lang="pt-PT" dirty="0" smtClean="0"/>
              <a:t>)</a:t>
            </a:r>
            <a:endParaRPr lang="pt-PT" dirty="0"/>
          </a:p>
        </p:txBody>
      </p:sp>
    </p:spTree>
    <p:extLst>
      <p:ext uri="{BB962C8B-B14F-4D97-AF65-F5344CB8AC3E}">
        <p14:creationId xmlns:p14="http://schemas.microsoft.com/office/powerpoint/2010/main" val="2099380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021288"/>
            <a:ext cx="8399276" cy="648072"/>
          </a:xfrm>
        </p:spPr>
        <p:txBody>
          <a:bodyPr>
            <a:normAutofit/>
          </a:bodyPr>
          <a:lstStyle/>
          <a:p>
            <a:pPr marL="0" indent="0">
              <a:buNone/>
            </a:pPr>
            <a:r>
              <a:rPr lang="pt-PT" sz="2400" dirty="0" smtClean="0"/>
              <a:t>frugal = </a:t>
            </a:r>
            <a:r>
              <a:rPr lang="pt-PT" sz="2400" dirty="0" err="1" smtClean="0"/>
              <a:t>careful</a:t>
            </a:r>
            <a:r>
              <a:rPr lang="pt-PT" sz="2400" dirty="0" smtClean="0"/>
              <a:t> </a:t>
            </a:r>
            <a:r>
              <a:rPr lang="pt-PT" sz="2400" dirty="0" err="1" smtClean="0"/>
              <a:t>with</a:t>
            </a:r>
            <a:r>
              <a:rPr lang="pt-PT" sz="2400" dirty="0" smtClean="0"/>
              <a:t> </a:t>
            </a:r>
            <a:r>
              <a:rPr lang="pt-PT" sz="2400" dirty="0" err="1" smtClean="0"/>
              <a:t>money</a:t>
            </a:r>
            <a:endParaRPr lang="pt-PT" sz="2400" dirty="0"/>
          </a:p>
        </p:txBody>
      </p:sp>
      <p:sp>
        <p:nvSpPr>
          <p:cNvPr id="4" name="TextBox 3"/>
          <p:cNvSpPr txBox="1"/>
          <p:nvPr/>
        </p:nvSpPr>
        <p:spPr>
          <a:xfrm>
            <a:off x="323528" y="260648"/>
            <a:ext cx="8568952" cy="2308324"/>
          </a:xfrm>
          <a:prstGeom prst="rect">
            <a:avLst/>
          </a:prstGeom>
          <a:solidFill>
            <a:schemeClr val="accent3">
              <a:lumMod val="20000"/>
              <a:lumOff val="80000"/>
            </a:schemeClr>
          </a:solidFill>
        </p:spPr>
        <p:txBody>
          <a:bodyPr wrap="square" rtlCol="0">
            <a:spAutoFit/>
          </a:bodyPr>
          <a:lstStyle/>
          <a:p>
            <a:r>
              <a:rPr lang="en-US" sz="2400" dirty="0"/>
              <a:t>You have been taken on as the CEO of a chain of clothing stores that traditionally has sold sensible women’s, children’s and men’s clothing. The company has stores in many different countries in Europe, but they are not doing well because the women who shop there only buy the clothes when they are on sale or marked down in price</a:t>
            </a:r>
            <a:r>
              <a:rPr lang="en-US" sz="2400" dirty="0" smtClean="0"/>
              <a:t>.</a:t>
            </a:r>
            <a:endParaRPr lang="pt-PT" sz="2400" dirty="0"/>
          </a:p>
        </p:txBody>
      </p:sp>
      <p:sp>
        <p:nvSpPr>
          <p:cNvPr id="5" name="TextBox 4"/>
          <p:cNvSpPr txBox="1"/>
          <p:nvPr/>
        </p:nvSpPr>
        <p:spPr>
          <a:xfrm>
            <a:off x="323528" y="2780928"/>
            <a:ext cx="8568952" cy="2754600"/>
          </a:xfrm>
          <a:prstGeom prst="rect">
            <a:avLst/>
          </a:prstGeom>
          <a:noFill/>
        </p:spPr>
        <p:txBody>
          <a:bodyPr wrap="square" rtlCol="0">
            <a:spAutoFit/>
          </a:bodyPr>
          <a:lstStyle/>
          <a:p>
            <a:r>
              <a:rPr lang="en-US" sz="2400" dirty="0">
                <a:solidFill>
                  <a:srgbClr val="0070C0"/>
                </a:solidFill>
              </a:rPr>
              <a:t>Do you decide to</a:t>
            </a:r>
            <a:endParaRPr lang="pt-PT" sz="2400" dirty="0">
              <a:solidFill>
                <a:srgbClr val="0070C0"/>
              </a:solidFill>
            </a:endParaRPr>
          </a:p>
          <a:p>
            <a:pPr marL="457200" lvl="0" indent="-457200">
              <a:buFont typeface="+mj-lt"/>
              <a:buAutoNum type="alphaLcPeriod"/>
            </a:pPr>
            <a:r>
              <a:rPr lang="en-US" sz="2400" dirty="0">
                <a:solidFill>
                  <a:srgbClr val="0070C0"/>
                </a:solidFill>
              </a:rPr>
              <a:t>continue to target the existing market (frugal, middle-aged women as customers shopping for sensible clothes for the family);</a:t>
            </a:r>
            <a:endParaRPr lang="pt-PT" sz="2400" dirty="0">
              <a:solidFill>
                <a:srgbClr val="0070C0"/>
              </a:solidFill>
            </a:endParaRPr>
          </a:p>
          <a:p>
            <a:pPr marL="457200" lvl="0" indent="-457200">
              <a:buFont typeface="+mj-lt"/>
              <a:buAutoNum type="alphaLcPeriod"/>
            </a:pPr>
            <a:r>
              <a:rPr lang="en-US" sz="2400" dirty="0">
                <a:solidFill>
                  <a:srgbClr val="0070C0"/>
                </a:solidFill>
              </a:rPr>
              <a:t>extend the customer market the clothes to people of all ages;</a:t>
            </a:r>
            <a:endParaRPr lang="pt-PT" sz="2400" dirty="0">
              <a:solidFill>
                <a:srgbClr val="0070C0"/>
              </a:solidFill>
            </a:endParaRPr>
          </a:p>
          <a:p>
            <a:pPr marL="457200" lvl="0" indent="-457200">
              <a:buFont typeface="+mj-lt"/>
              <a:buAutoNum type="alphaLcPeriod"/>
            </a:pPr>
            <a:r>
              <a:rPr lang="en-US" sz="2400" dirty="0">
                <a:solidFill>
                  <a:srgbClr val="0070C0"/>
                </a:solidFill>
              </a:rPr>
              <a:t>target young people?</a:t>
            </a:r>
            <a:endParaRPr lang="pt-PT" sz="2400" dirty="0">
              <a:solidFill>
                <a:srgbClr val="0070C0"/>
              </a:solidFill>
            </a:endParaRPr>
          </a:p>
          <a:p>
            <a:pPr>
              <a:spcBef>
                <a:spcPts val="600"/>
              </a:spcBef>
            </a:pPr>
            <a:r>
              <a:rPr lang="en-US" sz="2400" dirty="0">
                <a:solidFill>
                  <a:srgbClr val="0070C0"/>
                </a:solidFill>
              </a:rPr>
              <a:t>Why</a:t>
            </a:r>
            <a:r>
              <a:rPr lang="en-US" sz="2400" dirty="0" smtClean="0">
                <a:solidFill>
                  <a:srgbClr val="0070C0"/>
                </a:solidFill>
              </a:rPr>
              <a:t>?</a:t>
            </a:r>
            <a:endParaRPr lang="pt-PT" sz="2400" dirty="0">
              <a:solidFill>
                <a:srgbClr val="0070C0"/>
              </a:solidFill>
            </a:endParaRPr>
          </a:p>
        </p:txBody>
      </p:sp>
      <p:sp>
        <p:nvSpPr>
          <p:cNvPr id="6" name="Slide Number Placeholder 5"/>
          <p:cNvSpPr>
            <a:spLocks noGrp="1"/>
          </p:cNvSpPr>
          <p:nvPr>
            <p:ph type="sldNum" sz="quarter" idx="12"/>
          </p:nvPr>
        </p:nvSpPr>
        <p:spPr/>
        <p:txBody>
          <a:bodyPr/>
          <a:lstStyle/>
          <a:p>
            <a:fld id="{6DCD6886-3534-4D5B-832F-53171E0EA0D5}" type="slidenum">
              <a:rPr lang="pt-PT" smtClean="0"/>
              <a:t>2</a:t>
            </a:fld>
            <a:endParaRPr lang="pt-PT"/>
          </a:p>
        </p:txBody>
      </p:sp>
      <p:sp>
        <p:nvSpPr>
          <p:cNvPr id="7" name="Oval 6"/>
          <p:cNvSpPr/>
          <p:nvPr/>
        </p:nvSpPr>
        <p:spPr>
          <a:xfrm>
            <a:off x="323528" y="4581128"/>
            <a:ext cx="3384376" cy="57606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36754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568952" cy="830997"/>
          </a:xfrm>
          <a:prstGeom prst="rect">
            <a:avLst/>
          </a:prstGeom>
          <a:solidFill>
            <a:schemeClr val="accent3">
              <a:lumMod val="20000"/>
              <a:lumOff val="80000"/>
            </a:schemeClr>
          </a:solidFill>
        </p:spPr>
        <p:txBody>
          <a:bodyPr wrap="square" rtlCol="0">
            <a:spAutoFit/>
          </a:bodyPr>
          <a:lstStyle/>
          <a:p>
            <a:r>
              <a:rPr lang="en-US" sz="2400" dirty="0"/>
              <a:t>You are designing a new floor plan for the all the shops. Which floor plan do you choose? Why</a:t>
            </a:r>
            <a:r>
              <a:rPr lang="en-US" sz="2400" dirty="0" smtClean="0"/>
              <a:t>?</a:t>
            </a:r>
            <a:endParaRPr lang="pt-PT" sz="2400" dirty="0"/>
          </a:p>
        </p:txBody>
      </p:sp>
      <p:sp>
        <p:nvSpPr>
          <p:cNvPr id="2" name="Content Placeholder 1"/>
          <p:cNvSpPr>
            <a:spLocks noGrp="1"/>
          </p:cNvSpPr>
          <p:nvPr>
            <p:ph idx="1"/>
          </p:nvPr>
        </p:nvSpPr>
        <p:spPr>
          <a:xfrm>
            <a:off x="323528" y="5677193"/>
            <a:ext cx="5244470" cy="752947"/>
          </a:xfrm>
        </p:spPr>
        <p:txBody>
          <a:bodyPr>
            <a:normAutofit/>
          </a:bodyPr>
          <a:lstStyle/>
          <a:p>
            <a:pPr marL="0" indent="0">
              <a:buNone/>
            </a:pPr>
            <a:r>
              <a:rPr lang="pt-PT" sz="2000" dirty="0" smtClean="0"/>
              <a:t>c. </a:t>
            </a:r>
            <a:r>
              <a:rPr lang="en-GB" sz="2000" dirty="0"/>
              <a:t>A one-way system so that shoppers pass by all the </a:t>
            </a:r>
            <a:r>
              <a:rPr lang="en-GB" sz="2000" dirty="0" smtClean="0"/>
              <a:t>merchandise</a:t>
            </a:r>
            <a:endParaRPr lang="pt-PT" sz="2000" dirty="0"/>
          </a:p>
        </p:txBody>
      </p:sp>
      <p:grpSp>
        <p:nvGrpSpPr>
          <p:cNvPr id="5" name="Group 4"/>
          <p:cNvGrpSpPr/>
          <p:nvPr/>
        </p:nvGrpSpPr>
        <p:grpSpPr>
          <a:xfrm>
            <a:off x="6095295" y="4199132"/>
            <a:ext cx="2607310" cy="2330450"/>
            <a:chOff x="225381" y="257578"/>
            <a:chExt cx="2607971" cy="2331076"/>
          </a:xfrm>
        </p:grpSpPr>
        <p:sp>
          <p:nvSpPr>
            <p:cNvPr id="6" name="Retângulo 10"/>
            <p:cNvSpPr/>
            <p:nvPr/>
          </p:nvSpPr>
          <p:spPr>
            <a:xfrm>
              <a:off x="225381" y="257578"/>
              <a:ext cx="2607971" cy="23310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7" name="Retângulo 11"/>
            <p:cNvSpPr/>
            <p:nvPr/>
          </p:nvSpPr>
          <p:spPr>
            <a:xfrm>
              <a:off x="502277" y="1700011"/>
              <a:ext cx="1873876" cy="186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8" name="Retângulo 12"/>
            <p:cNvSpPr/>
            <p:nvPr/>
          </p:nvSpPr>
          <p:spPr>
            <a:xfrm>
              <a:off x="2595093" y="515155"/>
              <a:ext cx="160986" cy="9272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9" name="Retângulo 28"/>
            <p:cNvSpPr/>
            <p:nvPr/>
          </p:nvSpPr>
          <p:spPr>
            <a:xfrm>
              <a:off x="315533" y="824248"/>
              <a:ext cx="1841679" cy="1931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10" name="Retângulo 29"/>
            <p:cNvSpPr/>
            <p:nvPr/>
          </p:nvSpPr>
          <p:spPr>
            <a:xfrm>
              <a:off x="759853" y="1262129"/>
              <a:ext cx="1835239" cy="1803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11" name="Retângulo 30"/>
            <p:cNvSpPr/>
            <p:nvPr/>
          </p:nvSpPr>
          <p:spPr>
            <a:xfrm>
              <a:off x="315533" y="1017431"/>
              <a:ext cx="186743" cy="869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12" name="Retângulo 74"/>
            <p:cNvSpPr/>
            <p:nvPr/>
          </p:nvSpPr>
          <p:spPr>
            <a:xfrm>
              <a:off x="2595424" y="1442434"/>
              <a:ext cx="160655" cy="927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13" name="Retângulo 75"/>
            <p:cNvSpPr/>
            <p:nvPr/>
          </p:nvSpPr>
          <p:spPr>
            <a:xfrm>
              <a:off x="920929" y="335450"/>
              <a:ext cx="1835150" cy="1797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14" name="Retângulo 76"/>
            <p:cNvSpPr/>
            <p:nvPr/>
          </p:nvSpPr>
          <p:spPr>
            <a:xfrm>
              <a:off x="759853" y="2189829"/>
              <a:ext cx="1835150" cy="1797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15" name="Seta para a direita 31"/>
            <p:cNvSpPr/>
            <p:nvPr/>
          </p:nvSpPr>
          <p:spPr>
            <a:xfrm rot="2005083">
              <a:off x="342825" y="411157"/>
              <a:ext cx="334850" cy="199623"/>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16" name="Seta para a direita 77"/>
            <p:cNvSpPr/>
            <p:nvPr/>
          </p:nvSpPr>
          <p:spPr>
            <a:xfrm rot="8402545">
              <a:off x="308790" y="2120231"/>
              <a:ext cx="334645" cy="19939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17" name="Seta para a direita 9"/>
            <p:cNvSpPr/>
            <p:nvPr/>
          </p:nvSpPr>
          <p:spPr>
            <a:xfrm>
              <a:off x="1493949" y="651757"/>
              <a:ext cx="364440" cy="45719"/>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18" name="Seta curvada à esquerda 13"/>
            <p:cNvSpPr/>
            <p:nvPr/>
          </p:nvSpPr>
          <p:spPr>
            <a:xfrm>
              <a:off x="2311758" y="759853"/>
              <a:ext cx="156353" cy="386366"/>
            </a:xfrm>
            <a:prstGeom prst="curvedLef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19" name="Seta curvada à esquerda 78"/>
            <p:cNvSpPr/>
            <p:nvPr/>
          </p:nvSpPr>
          <p:spPr>
            <a:xfrm>
              <a:off x="2363275" y="1592014"/>
              <a:ext cx="156210" cy="386080"/>
            </a:xfrm>
            <a:prstGeom prst="curvedLef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20" name="Seta curvada à esquerda 79"/>
            <p:cNvSpPr/>
            <p:nvPr/>
          </p:nvSpPr>
          <p:spPr>
            <a:xfrm flipH="1">
              <a:off x="550115" y="1146219"/>
              <a:ext cx="156210" cy="386080"/>
            </a:xfrm>
            <a:prstGeom prst="curvedLef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21" name="Seta para a direita 80"/>
            <p:cNvSpPr/>
            <p:nvPr/>
          </p:nvSpPr>
          <p:spPr>
            <a:xfrm>
              <a:off x="1236068" y="1532299"/>
              <a:ext cx="363855" cy="4508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22" name="Seta para a direita 81"/>
            <p:cNvSpPr/>
            <p:nvPr/>
          </p:nvSpPr>
          <p:spPr>
            <a:xfrm flipH="1">
              <a:off x="1397054" y="1146219"/>
              <a:ext cx="363855" cy="4508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23" name="Seta para a direita 82"/>
            <p:cNvSpPr/>
            <p:nvPr/>
          </p:nvSpPr>
          <p:spPr>
            <a:xfrm flipH="1">
              <a:off x="1300463" y="2003843"/>
              <a:ext cx="363855" cy="45085"/>
            </a:xfrm>
            <a:prstGeom prst="right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grpSp>
      <p:grpSp>
        <p:nvGrpSpPr>
          <p:cNvPr id="3" name="Group 2"/>
          <p:cNvGrpSpPr/>
          <p:nvPr/>
        </p:nvGrpSpPr>
        <p:grpSpPr>
          <a:xfrm>
            <a:off x="3475355" y="2467292"/>
            <a:ext cx="3154277" cy="2394923"/>
            <a:chOff x="3475355" y="2467292"/>
            <a:chExt cx="2835512" cy="1923415"/>
          </a:xfrm>
        </p:grpSpPr>
        <p:sp>
          <p:nvSpPr>
            <p:cNvPr id="24" name="Rectangle 23"/>
            <p:cNvSpPr/>
            <p:nvPr/>
          </p:nvSpPr>
          <p:spPr>
            <a:xfrm>
              <a:off x="3475355" y="2467292"/>
              <a:ext cx="2193290" cy="19234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25" name="Rectangle 24"/>
            <p:cNvSpPr/>
            <p:nvPr/>
          </p:nvSpPr>
          <p:spPr>
            <a:xfrm>
              <a:off x="3600450" y="2658427"/>
              <a:ext cx="573405" cy="831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26" name="Rectangle 25"/>
            <p:cNvSpPr/>
            <p:nvPr/>
          </p:nvSpPr>
          <p:spPr>
            <a:xfrm>
              <a:off x="4270375" y="2659062"/>
              <a:ext cx="573405" cy="82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27" name="Rectangle 26"/>
            <p:cNvSpPr/>
            <p:nvPr/>
          </p:nvSpPr>
          <p:spPr>
            <a:xfrm>
              <a:off x="4921885" y="2659062"/>
              <a:ext cx="573405" cy="82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28" name="Rectangle 27"/>
            <p:cNvSpPr/>
            <p:nvPr/>
          </p:nvSpPr>
          <p:spPr>
            <a:xfrm>
              <a:off x="3613150" y="3464877"/>
              <a:ext cx="573405" cy="82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29" name="Rectangle 28"/>
            <p:cNvSpPr/>
            <p:nvPr/>
          </p:nvSpPr>
          <p:spPr>
            <a:xfrm>
              <a:off x="4300220" y="3464877"/>
              <a:ext cx="573405" cy="82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30" name="Rectangle 29"/>
            <p:cNvSpPr/>
            <p:nvPr/>
          </p:nvSpPr>
          <p:spPr>
            <a:xfrm>
              <a:off x="3625850" y="4212907"/>
              <a:ext cx="573405" cy="82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31" name="Rectangle 30"/>
            <p:cNvSpPr/>
            <p:nvPr/>
          </p:nvSpPr>
          <p:spPr>
            <a:xfrm>
              <a:off x="4348480" y="4212272"/>
              <a:ext cx="573405" cy="82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32" name="Rectangle 31"/>
            <p:cNvSpPr/>
            <p:nvPr/>
          </p:nvSpPr>
          <p:spPr>
            <a:xfrm>
              <a:off x="5011420" y="4212272"/>
              <a:ext cx="573405" cy="825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33" name="Rectangle 32"/>
            <p:cNvSpPr/>
            <p:nvPr/>
          </p:nvSpPr>
          <p:spPr>
            <a:xfrm>
              <a:off x="3625850" y="2914967"/>
              <a:ext cx="172085" cy="334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34" name="Rectangle 33"/>
            <p:cNvSpPr/>
            <p:nvPr/>
          </p:nvSpPr>
          <p:spPr>
            <a:xfrm>
              <a:off x="4002405" y="2914967"/>
              <a:ext cx="172085" cy="334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35" name="Rectangle 34"/>
            <p:cNvSpPr/>
            <p:nvPr/>
          </p:nvSpPr>
          <p:spPr>
            <a:xfrm>
              <a:off x="4348480" y="2914967"/>
              <a:ext cx="172085" cy="334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36" name="Rectangle 35"/>
            <p:cNvSpPr/>
            <p:nvPr/>
          </p:nvSpPr>
          <p:spPr>
            <a:xfrm>
              <a:off x="4672330" y="2914967"/>
              <a:ext cx="172085" cy="334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37" name="Rectangle 36"/>
            <p:cNvSpPr/>
            <p:nvPr/>
          </p:nvSpPr>
          <p:spPr>
            <a:xfrm>
              <a:off x="5125085" y="2986722"/>
              <a:ext cx="172085" cy="334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38" name="Rectangle 37"/>
            <p:cNvSpPr/>
            <p:nvPr/>
          </p:nvSpPr>
          <p:spPr>
            <a:xfrm>
              <a:off x="3626485" y="3673792"/>
              <a:ext cx="172085" cy="334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39" name="Rectangle 38"/>
            <p:cNvSpPr/>
            <p:nvPr/>
          </p:nvSpPr>
          <p:spPr>
            <a:xfrm>
              <a:off x="4001770" y="3673792"/>
              <a:ext cx="172085" cy="334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40" name="Rectangle 39"/>
            <p:cNvSpPr/>
            <p:nvPr/>
          </p:nvSpPr>
          <p:spPr>
            <a:xfrm>
              <a:off x="4360545" y="3673792"/>
              <a:ext cx="172085" cy="334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41" name="Rectangle 40"/>
            <p:cNvSpPr/>
            <p:nvPr/>
          </p:nvSpPr>
          <p:spPr>
            <a:xfrm>
              <a:off x="4671695" y="3673157"/>
              <a:ext cx="172085" cy="334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sp>
          <p:nvSpPr>
            <p:cNvPr id="42" name="Rectangle 41"/>
            <p:cNvSpPr/>
            <p:nvPr/>
          </p:nvSpPr>
          <p:spPr>
            <a:xfrm>
              <a:off x="5125085" y="3560127"/>
              <a:ext cx="172085" cy="334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cxnSp>
          <p:nvCxnSpPr>
            <p:cNvPr id="43" name="Straight Arrow Connector 42"/>
            <p:cNvCxnSpPr/>
            <p:nvPr/>
          </p:nvCxnSpPr>
          <p:spPr>
            <a:xfrm flipH="1">
              <a:off x="3899535" y="3249612"/>
              <a:ext cx="2411332" cy="29845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4347846" y="3248977"/>
              <a:ext cx="1913694" cy="100457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4406900" y="2659062"/>
              <a:ext cx="1648965" cy="507366"/>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5124450" y="2659062"/>
              <a:ext cx="954929" cy="589915"/>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a:off x="5208587" y="2659062"/>
              <a:ext cx="870792" cy="1014095"/>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6485491" y="2159670"/>
            <a:ext cx="2406989" cy="1938992"/>
          </a:xfrm>
          <a:prstGeom prst="rect">
            <a:avLst/>
          </a:prstGeom>
          <a:noFill/>
        </p:spPr>
        <p:txBody>
          <a:bodyPr wrap="square" rtlCol="0">
            <a:spAutoFit/>
          </a:bodyPr>
          <a:lstStyle/>
          <a:p>
            <a:r>
              <a:rPr lang="pt-PT" sz="2000" dirty="0" smtClean="0"/>
              <a:t>b. </a:t>
            </a:r>
          </a:p>
          <a:p>
            <a:r>
              <a:rPr lang="pt-PT" sz="2000" dirty="0" err="1" smtClean="0"/>
              <a:t>Merchandise</a:t>
            </a:r>
            <a:r>
              <a:rPr lang="pt-PT" sz="2000" dirty="0" smtClean="0"/>
              <a:t> </a:t>
            </a:r>
            <a:r>
              <a:rPr lang="pt-PT" sz="2000" dirty="0" err="1" smtClean="0"/>
              <a:t>on</a:t>
            </a:r>
            <a:r>
              <a:rPr lang="pt-PT" sz="2000" dirty="0" smtClean="0"/>
              <a:t> </a:t>
            </a:r>
            <a:r>
              <a:rPr lang="pt-PT" sz="2000" dirty="0" err="1" smtClean="0"/>
              <a:t>tables</a:t>
            </a:r>
            <a:endParaRPr lang="pt-PT" sz="2000" dirty="0" smtClean="0"/>
          </a:p>
          <a:p>
            <a:endParaRPr lang="pt-PT" sz="2000" dirty="0"/>
          </a:p>
          <a:p>
            <a:r>
              <a:rPr lang="pt-PT" sz="2000" dirty="0" err="1" smtClean="0"/>
              <a:t>Merchandise</a:t>
            </a:r>
            <a:r>
              <a:rPr lang="pt-PT" sz="2000" dirty="0" smtClean="0"/>
              <a:t> </a:t>
            </a:r>
            <a:r>
              <a:rPr lang="pt-PT" sz="2000" dirty="0" err="1" smtClean="0"/>
              <a:t>on</a:t>
            </a:r>
            <a:r>
              <a:rPr lang="pt-PT" sz="2000" dirty="0" smtClean="0"/>
              <a:t> </a:t>
            </a:r>
            <a:r>
              <a:rPr lang="pt-PT" sz="2000" dirty="0" err="1" smtClean="0"/>
              <a:t>racks</a:t>
            </a:r>
            <a:endParaRPr lang="pt-PT" sz="2000" dirty="0"/>
          </a:p>
        </p:txBody>
      </p:sp>
      <p:grpSp>
        <p:nvGrpSpPr>
          <p:cNvPr id="56" name="Group 55"/>
          <p:cNvGrpSpPr/>
          <p:nvPr/>
        </p:nvGrpSpPr>
        <p:grpSpPr>
          <a:xfrm>
            <a:off x="762821" y="1469706"/>
            <a:ext cx="2304256" cy="2493316"/>
            <a:chOff x="651437" y="555975"/>
            <a:chExt cx="1591647" cy="1619461"/>
          </a:xfrm>
        </p:grpSpPr>
        <p:sp>
          <p:nvSpPr>
            <p:cNvPr id="57" name="Freeform 56"/>
            <p:cNvSpPr/>
            <p:nvPr/>
          </p:nvSpPr>
          <p:spPr>
            <a:xfrm>
              <a:off x="651437" y="603624"/>
              <a:ext cx="1591647" cy="1571812"/>
            </a:xfrm>
            <a:custGeom>
              <a:avLst/>
              <a:gdLst>
                <a:gd name="connsiteX0" fmla="*/ 782918 w 1591647"/>
                <a:gd name="connsiteY0" fmla="*/ 430306 h 1571812"/>
                <a:gd name="connsiteX1" fmla="*/ 753035 w 1591647"/>
                <a:gd name="connsiteY1" fmla="*/ 400423 h 1571812"/>
                <a:gd name="connsiteX2" fmla="*/ 741083 w 1591647"/>
                <a:gd name="connsiteY2" fmla="*/ 382494 h 1571812"/>
                <a:gd name="connsiteX3" fmla="*/ 729130 w 1591647"/>
                <a:gd name="connsiteY3" fmla="*/ 358588 h 1571812"/>
                <a:gd name="connsiteX4" fmla="*/ 711200 w 1591647"/>
                <a:gd name="connsiteY4" fmla="*/ 352612 h 1571812"/>
                <a:gd name="connsiteX5" fmla="*/ 693271 w 1591647"/>
                <a:gd name="connsiteY5" fmla="*/ 316753 h 1571812"/>
                <a:gd name="connsiteX6" fmla="*/ 687294 w 1591647"/>
                <a:gd name="connsiteY6" fmla="*/ 298823 h 1571812"/>
                <a:gd name="connsiteX7" fmla="*/ 669365 w 1591647"/>
                <a:gd name="connsiteY7" fmla="*/ 286870 h 1571812"/>
                <a:gd name="connsiteX8" fmla="*/ 663388 w 1591647"/>
                <a:gd name="connsiteY8" fmla="*/ 268941 h 1571812"/>
                <a:gd name="connsiteX9" fmla="*/ 651435 w 1591647"/>
                <a:gd name="connsiteY9" fmla="*/ 251012 h 1571812"/>
                <a:gd name="connsiteX10" fmla="*/ 645459 w 1591647"/>
                <a:gd name="connsiteY10" fmla="*/ 209176 h 1571812"/>
                <a:gd name="connsiteX11" fmla="*/ 633506 w 1591647"/>
                <a:gd name="connsiteY11" fmla="*/ 161364 h 1571812"/>
                <a:gd name="connsiteX12" fmla="*/ 627530 w 1591647"/>
                <a:gd name="connsiteY12" fmla="*/ 143435 h 1571812"/>
                <a:gd name="connsiteX13" fmla="*/ 603624 w 1591647"/>
                <a:gd name="connsiteY13" fmla="*/ 107576 h 1571812"/>
                <a:gd name="connsiteX14" fmla="*/ 585694 w 1591647"/>
                <a:gd name="connsiteY14" fmla="*/ 101600 h 1571812"/>
                <a:gd name="connsiteX15" fmla="*/ 579718 w 1591647"/>
                <a:gd name="connsiteY15" fmla="*/ 77694 h 1571812"/>
                <a:gd name="connsiteX16" fmla="*/ 603624 w 1591647"/>
                <a:gd name="connsiteY16" fmla="*/ 41835 h 1571812"/>
                <a:gd name="connsiteX17" fmla="*/ 627530 w 1591647"/>
                <a:gd name="connsiteY17" fmla="*/ 35859 h 1571812"/>
                <a:gd name="connsiteX18" fmla="*/ 753035 w 1591647"/>
                <a:gd name="connsiteY18" fmla="*/ 29882 h 1571812"/>
                <a:gd name="connsiteX19" fmla="*/ 812800 w 1591647"/>
                <a:gd name="connsiteY19" fmla="*/ 17929 h 1571812"/>
                <a:gd name="connsiteX20" fmla="*/ 836706 w 1591647"/>
                <a:gd name="connsiteY20" fmla="*/ 5976 h 1571812"/>
                <a:gd name="connsiteX21" fmla="*/ 938306 w 1591647"/>
                <a:gd name="connsiteY21" fmla="*/ 0 h 1571812"/>
                <a:gd name="connsiteX22" fmla="*/ 1069788 w 1591647"/>
                <a:gd name="connsiteY22" fmla="*/ 5976 h 1571812"/>
                <a:gd name="connsiteX23" fmla="*/ 1081741 w 1591647"/>
                <a:gd name="connsiteY23" fmla="*/ 35859 h 1571812"/>
                <a:gd name="connsiteX24" fmla="*/ 1075765 w 1591647"/>
                <a:gd name="connsiteY24" fmla="*/ 149412 h 1571812"/>
                <a:gd name="connsiteX25" fmla="*/ 1063812 w 1591647"/>
                <a:gd name="connsiteY25" fmla="*/ 191247 h 1571812"/>
                <a:gd name="connsiteX26" fmla="*/ 1057835 w 1591647"/>
                <a:gd name="connsiteY26" fmla="*/ 215153 h 1571812"/>
                <a:gd name="connsiteX27" fmla="*/ 1045883 w 1591647"/>
                <a:gd name="connsiteY27" fmla="*/ 268941 h 1571812"/>
                <a:gd name="connsiteX28" fmla="*/ 1033930 w 1591647"/>
                <a:gd name="connsiteY28" fmla="*/ 286870 h 1571812"/>
                <a:gd name="connsiteX29" fmla="*/ 1027953 w 1591647"/>
                <a:gd name="connsiteY29" fmla="*/ 310776 h 1571812"/>
                <a:gd name="connsiteX30" fmla="*/ 1016000 w 1591647"/>
                <a:gd name="connsiteY30" fmla="*/ 346635 h 1571812"/>
                <a:gd name="connsiteX31" fmla="*/ 1010024 w 1591647"/>
                <a:gd name="connsiteY31" fmla="*/ 364564 h 1571812"/>
                <a:gd name="connsiteX32" fmla="*/ 992094 w 1591647"/>
                <a:gd name="connsiteY32" fmla="*/ 424329 h 1571812"/>
                <a:gd name="connsiteX33" fmla="*/ 980141 w 1591647"/>
                <a:gd name="connsiteY33" fmla="*/ 460188 h 1571812"/>
                <a:gd name="connsiteX34" fmla="*/ 968188 w 1591647"/>
                <a:gd name="connsiteY34" fmla="*/ 478117 h 1571812"/>
                <a:gd name="connsiteX35" fmla="*/ 974165 w 1591647"/>
                <a:gd name="connsiteY35" fmla="*/ 496047 h 1571812"/>
                <a:gd name="connsiteX36" fmla="*/ 1010024 w 1591647"/>
                <a:gd name="connsiteY36" fmla="*/ 508000 h 1571812"/>
                <a:gd name="connsiteX37" fmla="*/ 1027953 w 1591647"/>
                <a:gd name="connsiteY37" fmla="*/ 519953 h 1571812"/>
                <a:gd name="connsiteX38" fmla="*/ 1069788 w 1591647"/>
                <a:gd name="connsiteY38" fmla="*/ 561788 h 1571812"/>
                <a:gd name="connsiteX39" fmla="*/ 1075765 w 1591647"/>
                <a:gd name="connsiteY39" fmla="*/ 579717 h 1571812"/>
                <a:gd name="connsiteX40" fmla="*/ 1129553 w 1591647"/>
                <a:gd name="connsiteY40" fmla="*/ 567764 h 1571812"/>
                <a:gd name="connsiteX41" fmla="*/ 1165412 w 1591647"/>
                <a:gd name="connsiteY41" fmla="*/ 537882 h 1571812"/>
                <a:gd name="connsiteX42" fmla="*/ 1189318 w 1591647"/>
                <a:gd name="connsiteY42" fmla="*/ 496047 h 1571812"/>
                <a:gd name="connsiteX43" fmla="*/ 1225177 w 1591647"/>
                <a:gd name="connsiteY43" fmla="*/ 472141 h 1571812"/>
                <a:gd name="connsiteX44" fmla="*/ 1243106 w 1591647"/>
                <a:gd name="connsiteY44" fmla="*/ 460188 h 1571812"/>
                <a:gd name="connsiteX45" fmla="*/ 1267012 w 1591647"/>
                <a:gd name="connsiteY45" fmla="*/ 454212 h 1571812"/>
                <a:gd name="connsiteX46" fmla="*/ 1320800 w 1591647"/>
                <a:gd name="connsiteY46" fmla="*/ 424329 h 1571812"/>
                <a:gd name="connsiteX47" fmla="*/ 1338730 w 1591647"/>
                <a:gd name="connsiteY47" fmla="*/ 418353 h 1571812"/>
                <a:gd name="connsiteX48" fmla="*/ 1356659 w 1591647"/>
                <a:gd name="connsiteY48" fmla="*/ 400423 h 1571812"/>
                <a:gd name="connsiteX49" fmla="*/ 1392518 w 1591647"/>
                <a:gd name="connsiteY49" fmla="*/ 388470 h 1571812"/>
                <a:gd name="connsiteX50" fmla="*/ 1428377 w 1591647"/>
                <a:gd name="connsiteY50" fmla="*/ 364564 h 1571812"/>
                <a:gd name="connsiteX51" fmla="*/ 1482165 w 1591647"/>
                <a:gd name="connsiteY51" fmla="*/ 334682 h 1571812"/>
                <a:gd name="connsiteX52" fmla="*/ 1506071 w 1591647"/>
                <a:gd name="connsiteY52" fmla="*/ 340659 h 1571812"/>
                <a:gd name="connsiteX53" fmla="*/ 1524000 w 1591647"/>
                <a:gd name="connsiteY53" fmla="*/ 382494 h 1571812"/>
                <a:gd name="connsiteX54" fmla="*/ 1535953 w 1591647"/>
                <a:gd name="connsiteY54" fmla="*/ 400423 h 1571812"/>
                <a:gd name="connsiteX55" fmla="*/ 1541930 w 1591647"/>
                <a:gd name="connsiteY55" fmla="*/ 424329 h 1571812"/>
                <a:gd name="connsiteX56" fmla="*/ 1553883 w 1591647"/>
                <a:gd name="connsiteY56" fmla="*/ 555812 h 1571812"/>
                <a:gd name="connsiteX57" fmla="*/ 1559859 w 1591647"/>
                <a:gd name="connsiteY57" fmla="*/ 573741 h 1571812"/>
                <a:gd name="connsiteX58" fmla="*/ 1565835 w 1591647"/>
                <a:gd name="connsiteY58" fmla="*/ 597647 h 1571812"/>
                <a:gd name="connsiteX59" fmla="*/ 1571812 w 1591647"/>
                <a:gd name="connsiteY59" fmla="*/ 615576 h 1571812"/>
                <a:gd name="connsiteX60" fmla="*/ 1577788 w 1591647"/>
                <a:gd name="connsiteY60" fmla="*/ 639482 h 1571812"/>
                <a:gd name="connsiteX61" fmla="*/ 1589741 w 1591647"/>
                <a:gd name="connsiteY61" fmla="*/ 675341 h 1571812"/>
                <a:gd name="connsiteX62" fmla="*/ 1559859 w 1591647"/>
                <a:gd name="connsiteY62" fmla="*/ 759012 h 1571812"/>
                <a:gd name="connsiteX63" fmla="*/ 1524000 w 1591647"/>
                <a:gd name="connsiteY63" fmla="*/ 753035 h 1571812"/>
                <a:gd name="connsiteX64" fmla="*/ 1362635 w 1591647"/>
                <a:gd name="connsiteY64" fmla="*/ 759012 h 1571812"/>
                <a:gd name="connsiteX65" fmla="*/ 1195294 w 1591647"/>
                <a:gd name="connsiteY65" fmla="*/ 770964 h 1571812"/>
                <a:gd name="connsiteX66" fmla="*/ 1141506 w 1591647"/>
                <a:gd name="connsiteY66" fmla="*/ 788894 h 1571812"/>
                <a:gd name="connsiteX67" fmla="*/ 1123577 w 1591647"/>
                <a:gd name="connsiteY67" fmla="*/ 794870 h 1571812"/>
                <a:gd name="connsiteX68" fmla="*/ 1117600 w 1591647"/>
                <a:gd name="connsiteY68" fmla="*/ 866588 h 1571812"/>
                <a:gd name="connsiteX69" fmla="*/ 1105647 w 1591647"/>
                <a:gd name="connsiteY69" fmla="*/ 884517 h 1571812"/>
                <a:gd name="connsiteX70" fmla="*/ 1081741 w 1591647"/>
                <a:gd name="connsiteY70" fmla="*/ 938306 h 1571812"/>
                <a:gd name="connsiteX71" fmla="*/ 1135530 w 1591647"/>
                <a:gd name="connsiteY71" fmla="*/ 968188 h 1571812"/>
                <a:gd name="connsiteX72" fmla="*/ 1159435 w 1591647"/>
                <a:gd name="connsiteY72" fmla="*/ 1004047 h 1571812"/>
                <a:gd name="connsiteX73" fmla="*/ 1201271 w 1591647"/>
                <a:gd name="connsiteY73" fmla="*/ 1039906 h 1571812"/>
                <a:gd name="connsiteX74" fmla="*/ 1255059 w 1591647"/>
                <a:gd name="connsiteY74" fmla="*/ 1099670 h 1571812"/>
                <a:gd name="connsiteX75" fmla="*/ 1272988 w 1591647"/>
                <a:gd name="connsiteY75" fmla="*/ 1105647 h 1571812"/>
                <a:gd name="connsiteX76" fmla="*/ 1302871 w 1591647"/>
                <a:gd name="connsiteY76" fmla="*/ 1141506 h 1571812"/>
                <a:gd name="connsiteX77" fmla="*/ 1320800 w 1591647"/>
                <a:gd name="connsiteY77" fmla="*/ 1159435 h 1571812"/>
                <a:gd name="connsiteX78" fmla="*/ 1344706 w 1591647"/>
                <a:gd name="connsiteY78" fmla="*/ 1201270 h 1571812"/>
                <a:gd name="connsiteX79" fmla="*/ 1380565 w 1591647"/>
                <a:gd name="connsiteY79" fmla="*/ 1231153 h 1571812"/>
                <a:gd name="connsiteX80" fmla="*/ 1398494 w 1591647"/>
                <a:gd name="connsiteY80" fmla="*/ 1267012 h 1571812"/>
                <a:gd name="connsiteX81" fmla="*/ 1350683 w 1591647"/>
                <a:gd name="connsiteY81" fmla="*/ 1326776 h 1571812"/>
                <a:gd name="connsiteX82" fmla="*/ 1332753 w 1591647"/>
                <a:gd name="connsiteY82" fmla="*/ 1332753 h 1571812"/>
                <a:gd name="connsiteX83" fmla="*/ 1296894 w 1591647"/>
                <a:gd name="connsiteY83" fmla="*/ 1350682 h 1571812"/>
                <a:gd name="connsiteX84" fmla="*/ 1278965 w 1591647"/>
                <a:gd name="connsiteY84" fmla="*/ 1368612 h 1571812"/>
                <a:gd name="connsiteX85" fmla="*/ 1255059 w 1591647"/>
                <a:gd name="connsiteY85" fmla="*/ 1380564 h 1571812"/>
                <a:gd name="connsiteX86" fmla="*/ 1219200 w 1591647"/>
                <a:gd name="connsiteY86" fmla="*/ 1398494 h 1571812"/>
                <a:gd name="connsiteX87" fmla="*/ 1207247 w 1591647"/>
                <a:gd name="connsiteY87" fmla="*/ 1416423 h 1571812"/>
                <a:gd name="connsiteX88" fmla="*/ 1165412 w 1591647"/>
                <a:gd name="connsiteY88" fmla="*/ 1440329 h 1571812"/>
                <a:gd name="connsiteX89" fmla="*/ 1129553 w 1591647"/>
                <a:gd name="connsiteY89" fmla="*/ 1464235 h 1571812"/>
                <a:gd name="connsiteX90" fmla="*/ 1093694 w 1591647"/>
                <a:gd name="connsiteY90" fmla="*/ 1482164 h 1571812"/>
                <a:gd name="connsiteX91" fmla="*/ 1081741 w 1591647"/>
                <a:gd name="connsiteY91" fmla="*/ 1500094 h 1571812"/>
                <a:gd name="connsiteX92" fmla="*/ 1063812 w 1591647"/>
                <a:gd name="connsiteY92" fmla="*/ 1512047 h 1571812"/>
                <a:gd name="connsiteX93" fmla="*/ 1057835 w 1591647"/>
                <a:gd name="connsiteY93" fmla="*/ 1529976 h 1571812"/>
                <a:gd name="connsiteX94" fmla="*/ 1021977 w 1591647"/>
                <a:gd name="connsiteY94" fmla="*/ 1553882 h 1571812"/>
                <a:gd name="connsiteX95" fmla="*/ 980141 w 1591647"/>
                <a:gd name="connsiteY95" fmla="*/ 1571812 h 1571812"/>
                <a:gd name="connsiteX96" fmla="*/ 956235 w 1591647"/>
                <a:gd name="connsiteY96" fmla="*/ 1565835 h 1571812"/>
                <a:gd name="connsiteX97" fmla="*/ 950259 w 1591647"/>
                <a:gd name="connsiteY97" fmla="*/ 1404470 h 1571812"/>
                <a:gd name="connsiteX98" fmla="*/ 944283 w 1591647"/>
                <a:gd name="connsiteY98" fmla="*/ 1386541 h 1571812"/>
                <a:gd name="connsiteX99" fmla="*/ 926353 w 1591647"/>
                <a:gd name="connsiteY99" fmla="*/ 1314823 h 1571812"/>
                <a:gd name="connsiteX100" fmla="*/ 920377 w 1591647"/>
                <a:gd name="connsiteY100" fmla="*/ 1296894 h 1571812"/>
                <a:gd name="connsiteX101" fmla="*/ 908424 w 1591647"/>
                <a:gd name="connsiteY101" fmla="*/ 1195294 h 1571812"/>
                <a:gd name="connsiteX102" fmla="*/ 896471 w 1591647"/>
                <a:gd name="connsiteY102" fmla="*/ 1159435 h 1571812"/>
                <a:gd name="connsiteX103" fmla="*/ 890494 w 1591647"/>
                <a:gd name="connsiteY103" fmla="*/ 1141506 h 1571812"/>
                <a:gd name="connsiteX104" fmla="*/ 878541 w 1591647"/>
                <a:gd name="connsiteY104" fmla="*/ 1123576 h 1571812"/>
                <a:gd name="connsiteX105" fmla="*/ 872565 w 1591647"/>
                <a:gd name="connsiteY105" fmla="*/ 1075764 h 1571812"/>
                <a:gd name="connsiteX106" fmla="*/ 753035 w 1591647"/>
                <a:gd name="connsiteY106" fmla="*/ 1069788 h 1571812"/>
                <a:gd name="connsiteX107" fmla="*/ 729130 w 1591647"/>
                <a:gd name="connsiteY107" fmla="*/ 1063812 h 1571812"/>
                <a:gd name="connsiteX108" fmla="*/ 711200 w 1591647"/>
                <a:gd name="connsiteY108" fmla="*/ 1069788 h 1571812"/>
                <a:gd name="connsiteX109" fmla="*/ 687294 w 1591647"/>
                <a:gd name="connsiteY109" fmla="*/ 1105647 h 1571812"/>
                <a:gd name="connsiteX110" fmla="*/ 657412 w 1591647"/>
                <a:gd name="connsiteY110" fmla="*/ 1147482 h 1571812"/>
                <a:gd name="connsiteX111" fmla="*/ 651435 w 1591647"/>
                <a:gd name="connsiteY111" fmla="*/ 1165412 h 1571812"/>
                <a:gd name="connsiteX112" fmla="*/ 639483 w 1591647"/>
                <a:gd name="connsiteY112" fmla="*/ 1183341 h 1571812"/>
                <a:gd name="connsiteX113" fmla="*/ 603624 w 1591647"/>
                <a:gd name="connsiteY113" fmla="*/ 1207247 h 1571812"/>
                <a:gd name="connsiteX114" fmla="*/ 579718 w 1591647"/>
                <a:gd name="connsiteY114" fmla="*/ 1243106 h 1571812"/>
                <a:gd name="connsiteX115" fmla="*/ 561788 w 1591647"/>
                <a:gd name="connsiteY115" fmla="*/ 1261035 h 1571812"/>
                <a:gd name="connsiteX116" fmla="*/ 537883 w 1591647"/>
                <a:gd name="connsiteY116" fmla="*/ 1296894 h 1571812"/>
                <a:gd name="connsiteX117" fmla="*/ 525930 w 1591647"/>
                <a:gd name="connsiteY117" fmla="*/ 1314823 h 1571812"/>
                <a:gd name="connsiteX118" fmla="*/ 508000 w 1591647"/>
                <a:gd name="connsiteY118" fmla="*/ 1332753 h 1571812"/>
                <a:gd name="connsiteX119" fmla="*/ 472141 w 1591647"/>
                <a:gd name="connsiteY119" fmla="*/ 1362635 h 1571812"/>
                <a:gd name="connsiteX120" fmla="*/ 448235 w 1591647"/>
                <a:gd name="connsiteY120" fmla="*/ 1392517 h 1571812"/>
                <a:gd name="connsiteX121" fmla="*/ 424330 w 1591647"/>
                <a:gd name="connsiteY121" fmla="*/ 1428376 h 1571812"/>
                <a:gd name="connsiteX122" fmla="*/ 388471 w 1591647"/>
                <a:gd name="connsiteY122" fmla="*/ 1464235 h 1571812"/>
                <a:gd name="connsiteX123" fmla="*/ 370541 w 1591647"/>
                <a:gd name="connsiteY123" fmla="*/ 1482164 h 1571812"/>
                <a:gd name="connsiteX124" fmla="*/ 352612 w 1591647"/>
                <a:gd name="connsiteY124" fmla="*/ 1476188 h 1571812"/>
                <a:gd name="connsiteX125" fmla="*/ 334683 w 1591647"/>
                <a:gd name="connsiteY125" fmla="*/ 1440329 h 1571812"/>
                <a:gd name="connsiteX126" fmla="*/ 322730 w 1591647"/>
                <a:gd name="connsiteY126" fmla="*/ 1422400 h 1571812"/>
                <a:gd name="connsiteX127" fmla="*/ 304800 w 1591647"/>
                <a:gd name="connsiteY127" fmla="*/ 1410447 h 1571812"/>
                <a:gd name="connsiteX128" fmla="*/ 268941 w 1591647"/>
                <a:gd name="connsiteY128" fmla="*/ 1380564 h 1571812"/>
                <a:gd name="connsiteX129" fmla="*/ 227106 w 1591647"/>
                <a:gd name="connsiteY129" fmla="*/ 1338729 h 1571812"/>
                <a:gd name="connsiteX130" fmla="*/ 209177 w 1591647"/>
                <a:gd name="connsiteY130" fmla="*/ 1326776 h 1571812"/>
                <a:gd name="connsiteX131" fmla="*/ 185271 w 1591647"/>
                <a:gd name="connsiteY131" fmla="*/ 1296894 h 1571812"/>
                <a:gd name="connsiteX132" fmla="*/ 149412 w 1591647"/>
                <a:gd name="connsiteY132" fmla="*/ 1272988 h 1571812"/>
                <a:gd name="connsiteX133" fmla="*/ 119530 w 1591647"/>
                <a:gd name="connsiteY133" fmla="*/ 1237129 h 1571812"/>
                <a:gd name="connsiteX134" fmla="*/ 89647 w 1591647"/>
                <a:gd name="connsiteY134" fmla="*/ 1207247 h 1571812"/>
                <a:gd name="connsiteX135" fmla="*/ 65741 w 1591647"/>
                <a:gd name="connsiteY135" fmla="*/ 1171388 h 1571812"/>
                <a:gd name="connsiteX136" fmla="*/ 35859 w 1591647"/>
                <a:gd name="connsiteY136" fmla="*/ 1135529 h 1571812"/>
                <a:gd name="connsiteX137" fmla="*/ 77694 w 1591647"/>
                <a:gd name="connsiteY137" fmla="*/ 1111623 h 1571812"/>
                <a:gd name="connsiteX138" fmla="*/ 137459 w 1591647"/>
                <a:gd name="connsiteY138" fmla="*/ 1093694 h 1571812"/>
                <a:gd name="connsiteX139" fmla="*/ 173318 w 1591647"/>
                <a:gd name="connsiteY139" fmla="*/ 1075764 h 1571812"/>
                <a:gd name="connsiteX140" fmla="*/ 221130 w 1591647"/>
                <a:gd name="connsiteY140" fmla="*/ 1063812 h 1571812"/>
                <a:gd name="connsiteX141" fmla="*/ 262965 w 1591647"/>
                <a:gd name="connsiteY141" fmla="*/ 1045882 h 1571812"/>
                <a:gd name="connsiteX142" fmla="*/ 280894 w 1591647"/>
                <a:gd name="connsiteY142" fmla="*/ 1033929 h 1571812"/>
                <a:gd name="connsiteX143" fmla="*/ 322730 w 1591647"/>
                <a:gd name="connsiteY143" fmla="*/ 1021976 h 1571812"/>
                <a:gd name="connsiteX144" fmla="*/ 340659 w 1591647"/>
                <a:gd name="connsiteY144" fmla="*/ 1010023 h 1571812"/>
                <a:gd name="connsiteX145" fmla="*/ 376518 w 1591647"/>
                <a:gd name="connsiteY145" fmla="*/ 998070 h 1571812"/>
                <a:gd name="connsiteX146" fmla="*/ 412377 w 1591647"/>
                <a:gd name="connsiteY146" fmla="*/ 986117 h 1571812"/>
                <a:gd name="connsiteX147" fmla="*/ 430306 w 1591647"/>
                <a:gd name="connsiteY147" fmla="*/ 974164 h 1571812"/>
                <a:gd name="connsiteX148" fmla="*/ 466165 w 1591647"/>
                <a:gd name="connsiteY148" fmla="*/ 962212 h 1571812"/>
                <a:gd name="connsiteX149" fmla="*/ 502024 w 1591647"/>
                <a:gd name="connsiteY149" fmla="*/ 944282 h 1571812"/>
                <a:gd name="connsiteX150" fmla="*/ 519953 w 1591647"/>
                <a:gd name="connsiteY150" fmla="*/ 932329 h 1571812"/>
                <a:gd name="connsiteX151" fmla="*/ 496047 w 1591647"/>
                <a:gd name="connsiteY151" fmla="*/ 902447 h 1571812"/>
                <a:gd name="connsiteX152" fmla="*/ 484094 w 1591647"/>
                <a:gd name="connsiteY152" fmla="*/ 866588 h 1571812"/>
                <a:gd name="connsiteX153" fmla="*/ 478118 w 1591647"/>
                <a:gd name="connsiteY153" fmla="*/ 842682 h 1571812"/>
                <a:gd name="connsiteX154" fmla="*/ 472141 w 1591647"/>
                <a:gd name="connsiteY154" fmla="*/ 794870 h 1571812"/>
                <a:gd name="connsiteX155" fmla="*/ 460188 w 1591647"/>
                <a:gd name="connsiteY155" fmla="*/ 759012 h 1571812"/>
                <a:gd name="connsiteX156" fmla="*/ 454212 w 1591647"/>
                <a:gd name="connsiteY156" fmla="*/ 741082 h 1571812"/>
                <a:gd name="connsiteX157" fmla="*/ 388471 w 1591647"/>
                <a:gd name="connsiteY157" fmla="*/ 717176 h 1571812"/>
                <a:gd name="connsiteX158" fmla="*/ 388471 w 1591647"/>
                <a:gd name="connsiteY158" fmla="*/ 717176 h 1571812"/>
                <a:gd name="connsiteX159" fmla="*/ 352612 w 1591647"/>
                <a:gd name="connsiteY159" fmla="*/ 699247 h 1571812"/>
                <a:gd name="connsiteX160" fmla="*/ 322730 w 1591647"/>
                <a:gd name="connsiteY160" fmla="*/ 693270 h 1571812"/>
                <a:gd name="connsiteX161" fmla="*/ 245035 w 1591647"/>
                <a:gd name="connsiteY161" fmla="*/ 681317 h 1571812"/>
                <a:gd name="connsiteX162" fmla="*/ 209177 w 1591647"/>
                <a:gd name="connsiteY162" fmla="*/ 669364 h 1571812"/>
                <a:gd name="connsiteX163" fmla="*/ 185271 w 1591647"/>
                <a:gd name="connsiteY163" fmla="*/ 657412 h 1571812"/>
                <a:gd name="connsiteX164" fmla="*/ 131483 w 1591647"/>
                <a:gd name="connsiteY164" fmla="*/ 645459 h 1571812"/>
                <a:gd name="connsiteX165" fmla="*/ 95624 w 1591647"/>
                <a:gd name="connsiteY165" fmla="*/ 621553 h 1571812"/>
                <a:gd name="connsiteX166" fmla="*/ 59765 w 1591647"/>
                <a:gd name="connsiteY166" fmla="*/ 609600 h 1571812"/>
                <a:gd name="connsiteX167" fmla="*/ 41835 w 1591647"/>
                <a:gd name="connsiteY167" fmla="*/ 603623 h 1571812"/>
                <a:gd name="connsiteX168" fmla="*/ 0 w 1591647"/>
                <a:gd name="connsiteY168" fmla="*/ 597647 h 1571812"/>
                <a:gd name="connsiteX169" fmla="*/ 29883 w 1591647"/>
                <a:gd name="connsiteY169" fmla="*/ 549835 h 1571812"/>
                <a:gd name="connsiteX170" fmla="*/ 35859 w 1591647"/>
                <a:gd name="connsiteY170" fmla="*/ 531906 h 1571812"/>
                <a:gd name="connsiteX171" fmla="*/ 53788 w 1591647"/>
                <a:gd name="connsiteY171" fmla="*/ 519953 h 1571812"/>
                <a:gd name="connsiteX172" fmla="*/ 89647 w 1591647"/>
                <a:gd name="connsiteY172" fmla="*/ 484094 h 1571812"/>
                <a:gd name="connsiteX173" fmla="*/ 119530 w 1591647"/>
                <a:gd name="connsiteY173" fmla="*/ 448235 h 1571812"/>
                <a:gd name="connsiteX174" fmla="*/ 125506 w 1591647"/>
                <a:gd name="connsiteY174" fmla="*/ 424329 h 1571812"/>
                <a:gd name="connsiteX175" fmla="*/ 143435 w 1591647"/>
                <a:gd name="connsiteY175" fmla="*/ 406400 h 1571812"/>
                <a:gd name="connsiteX176" fmla="*/ 155388 w 1591647"/>
                <a:gd name="connsiteY176" fmla="*/ 388470 h 1571812"/>
                <a:gd name="connsiteX177" fmla="*/ 161365 w 1591647"/>
                <a:gd name="connsiteY177" fmla="*/ 370541 h 1571812"/>
                <a:gd name="connsiteX178" fmla="*/ 203200 w 1591647"/>
                <a:gd name="connsiteY178" fmla="*/ 322729 h 1571812"/>
                <a:gd name="connsiteX179" fmla="*/ 233083 w 1591647"/>
                <a:gd name="connsiteY179" fmla="*/ 268941 h 1571812"/>
                <a:gd name="connsiteX180" fmla="*/ 239059 w 1591647"/>
                <a:gd name="connsiteY180" fmla="*/ 251012 h 1571812"/>
                <a:gd name="connsiteX181" fmla="*/ 256988 w 1591647"/>
                <a:gd name="connsiteY181" fmla="*/ 245035 h 1571812"/>
                <a:gd name="connsiteX182" fmla="*/ 274918 w 1591647"/>
                <a:gd name="connsiteY182" fmla="*/ 227106 h 1571812"/>
                <a:gd name="connsiteX183" fmla="*/ 292847 w 1591647"/>
                <a:gd name="connsiteY183" fmla="*/ 239059 h 1571812"/>
                <a:gd name="connsiteX184" fmla="*/ 310777 w 1591647"/>
                <a:gd name="connsiteY184" fmla="*/ 245035 h 1571812"/>
                <a:gd name="connsiteX185" fmla="*/ 322730 w 1591647"/>
                <a:gd name="connsiteY185" fmla="*/ 262964 h 1571812"/>
                <a:gd name="connsiteX186" fmla="*/ 340659 w 1591647"/>
                <a:gd name="connsiteY186" fmla="*/ 286870 h 1571812"/>
                <a:gd name="connsiteX187" fmla="*/ 376518 w 1591647"/>
                <a:gd name="connsiteY187" fmla="*/ 310776 h 1571812"/>
                <a:gd name="connsiteX188" fmla="*/ 400424 w 1591647"/>
                <a:gd name="connsiteY188" fmla="*/ 340659 h 1571812"/>
                <a:gd name="connsiteX189" fmla="*/ 436283 w 1591647"/>
                <a:gd name="connsiteY189" fmla="*/ 376517 h 1571812"/>
                <a:gd name="connsiteX190" fmla="*/ 460188 w 1591647"/>
                <a:gd name="connsiteY190" fmla="*/ 412376 h 1571812"/>
                <a:gd name="connsiteX191" fmla="*/ 478118 w 1591647"/>
                <a:gd name="connsiteY191" fmla="*/ 430306 h 1571812"/>
                <a:gd name="connsiteX192" fmla="*/ 502024 w 1591647"/>
                <a:gd name="connsiteY192" fmla="*/ 466164 h 1571812"/>
                <a:gd name="connsiteX193" fmla="*/ 525930 w 1591647"/>
                <a:gd name="connsiteY193" fmla="*/ 502023 h 1571812"/>
                <a:gd name="connsiteX194" fmla="*/ 549835 w 1591647"/>
                <a:gd name="connsiteY194" fmla="*/ 543859 h 1571812"/>
                <a:gd name="connsiteX195" fmla="*/ 591671 w 1591647"/>
                <a:gd name="connsiteY195" fmla="*/ 591670 h 1571812"/>
                <a:gd name="connsiteX196" fmla="*/ 597647 w 1591647"/>
                <a:gd name="connsiteY196" fmla="*/ 573741 h 1571812"/>
                <a:gd name="connsiteX197" fmla="*/ 585694 w 1591647"/>
                <a:gd name="connsiteY197" fmla="*/ 537882 h 1571812"/>
                <a:gd name="connsiteX198" fmla="*/ 621553 w 1591647"/>
                <a:gd name="connsiteY198" fmla="*/ 525929 h 1571812"/>
                <a:gd name="connsiteX199" fmla="*/ 639483 w 1591647"/>
                <a:gd name="connsiteY199" fmla="*/ 519953 h 1571812"/>
                <a:gd name="connsiteX200" fmla="*/ 657412 w 1591647"/>
                <a:gd name="connsiteY200" fmla="*/ 508000 h 1571812"/>
                <a:gd name="connsiteX201" fmla="*/ 699247 w 1591647"/>
                <a:gd name="connsiteY201" fmla="*/ 496047 h 1571812"/>
                <a:gd name="connsiteX202" fmla="*/ 753035 w 1591647"/>
                <a:gd name="connsiteY202" fmla="*/ 472141 h 1571812"/>
                <a:gd name="connsiteX203" fmla="*/ 770965 w 1591647"/>
                <a:gd name="connsiteY203" fmla="*/ 466164 h 1571812"/>
                <a:gd name="connsiteX204" fmla="*/ 788894 w 1591647"/>
                <a:gd name="connsiteY204" fmla="*/ 460188 h 1571812"/>
                <a:gd name="connsiteX205" fmla="*/ 794871 w 1591647"/>
                <a:gd name="connsiteY205" fmla="*/ 442259 h 1571812"/>
                <a:gd name="connsiteX206" fmla="*/ 776941 w 1591647"/>
                <a:gd name="connsiteY206" fmla="*/ 436282 h 1571812"/>
                <a:gd name="connsiteX207" fmla="*/ 782918 w 1591647"/>
                <a:gd name="connsiteY207" fmla="*/ 430306 h 1571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Lst>
              <a:rect l="l" t="t" r="r" b="b"/>
              <a:pathLst>
                <a:path w="1591647" h="1571812">
                  <a:moveTo>
                    <a:pt x="782918" y="430306"/>
                  </a:moveTo>
                  <a:cubicBezTo>
                    <a:pt x="778934" y="424329"/>
                    <a:pt x="762311" y="411025"/>
                    <a:pt x="753035" y="400423"/>
                  </a:cubicBezTo>
                  <a:cubicBezTo>
                    <a:pt x="748305" y="395018"/>
                    <a:pt x="744646" y="388730"/>
                    <a:pt x="741083" y="382494"/>
                  </a:cubicBezTo>
                  <a:cubicBezTo>
                    <a:pt x="736663" y="374759"/>
                    <a:pt x="735430" y="364888"/>
                    <a:pt x="729130" y="358588"/>
                  </a:cubicBezTo>
                  <a:cubicBezTo>
                    <a:pt x="724675" y="354133"/>
                    <a:pt x="717177" y="354604"/>
                    <a:pt x="711200" y="352612"/>
                  </a:cubicBezTo>
                  <a:cubicBezTo>
                    <a:pt x="696181" y="307551"/>
                    <a:pt x="716439" y="363088"/>
                    <a:pt x="693271" y="316753"/>
                  </a:cubicBezTo>
                  <a:cubicBezTo>
                    <a:pt x="690453" y="311118"/>
                    <a:pt x="691230" y="303743"/>
                    <a:pt x="687294" y="298823"/>
                  </a:cubicBezTo>
                  <a:cubicBezTo>
                    <a:pt x="682807" y="293214"/>
                    <a:pt x="675341" y="290854"/>
                    <a:pt x="669365" y="286870"/>
                  </a:cubicBezTo>
                  <a:cubicBezTo>
                    <a:pt x="667373" y="280894"/>
                    <a:pt x="666205" y="274576"/>
                    <a:pt x="663388" y="268941"/>
                  </a:cubicBezTo>
                  <a:cubicBezTo>
                    <a:pt x="660176" y="262517"/>
                    <a:pt x="653499" y="257892"/>
                    <a:pt x="651435" y="251012"/>
                  </a:cubicBezTo>
                  <a:cubicBezTo>
                    <a:pt x="647387" y="237519"/>
                    <a:pt x="648222" y="222989"/>
                    <a:pt x="645459" y="209176"/>
                  </a:cubicBezTo>
                  <a:cubicBezTo>
                    <a:pt x="642237" y="193067"/>
                    <a:pt x="638701" y="176949"/>
                    <a:pt x="633506" y="161364"/>
                  </a:cubicBezTo>
                  <a:cubicBezTo>
                    <a:pt x="631514" y="155388"/>
                    <a:pt x="630589" y="148942"/>
                    <a:pt x="627530" y="143435"/>
                  </a:cubicBezTo>
                  <a:cubicBezTo>
                    <a:pt x="620553" y="130877"/>
                    <a:pt x="617253" y="112118"/>
                    <a:pt x="603624" y="107576"/>
                  </a:cubicBezTo>
                  <a:lnTo>
                    <a:pt x="585694" y="101600"/>
                  </a:lnTo>
                  <a:cubicBezTo>
                    <a:pt x="583702" y="93631"/>
                    <a:pt x="579718" y="85908"/>
                    <a:pt x="579718" y="77694"/>
                  </a:cubicBezTo>
                  <a:cubicBezTo>
                    <a:pt x="579718" y="63838"/>
                    <a:pt x="592842" y="47996"/>
                    <a:pt x="603624" y="41835"/>
                  </a:cubicBezTo>
                  <a:cubicBezTo>
                    <a:pt x="610756" y="37760"/>
                    <a:pt x="619342" y="36514"/>
                    <a:pt x="627530" y="35859"/>
                  </a:cubicBezTo>
                  <a:cubicBezTo>
                    <a:pt x="669279" y="32519"/>
                    <a:pt x="711200" y="31874"/>
                    <a:pt x="753035" y="29882"/>
                  </a:cubicBezTo>
                  <a:cubicBezTo>
                    <a:pt x="777790" y="26346"/>
                    <a:pt x="791935" y="26872"/>
                    <a:pt x="812800" y="17929"/>
                  </a:cubicBezTo>
                  <a:cubicBezTo>
                    <a:pt x="820989" y="14419"/>
                    <a:pt x="827886" y="7236"/>
                    <a:pt x="836706" y="5976"/>
                  </a:cubicBezTo>
                  <a:cubicBezTo>
                    <a:pt x="870290" y="1178"/>
                    <a:pt x="904439" y="1992"/>
                    <a:pt x="938306" y="0"/>
                  </a:cubicBezTo>
                  <a:lnTo>
                    <a:pt x="1069788" y="5976"/>
                  </a:lnTo>
                  <a:cubicBezTo>
                    <a:pt x="1080196" y="8578"/>
                    <a:pt x="1081294" y="25140"/>
                    <a:pt x="1081741" y="35859"/>
                  </a:cubicBezTo>
                  <a:cubicBezTo>
                    <a:pt x="1083319" y="73730"/>
                    <a:pt x="1079049" y="111651"/>
                    <a:pt x="1075765" y="149412"/>
                  </a:cubicBezTo>
                  <a:cubicBezTo>
                    <a:pt x="1074598" y="162830"/>
                    <a:pt x="1067524" y="178256"/>
                    <a:pt x="1063812" y="191247"/>
                  </a:cubicBezTo>
                  <a:cubicBezTo>
                    <a:pt x="1061555" y="199145"/>
                    <a:pt x="1059617" y="207135"/>
                    <a:pt x="1057835" y="215153"/>
                  </a:cubicBezTo>
                  <a:cubicBezTo>
                    <a:pt x="1056526" y="221043"/>
                    <a:pt x="1049246" y="261094"/>
                    <a:pt x="1045883" y="268941"/>
                  </a:cubicBezTo>
                  <a:cubicBezTo>
                    <a:pt x="1043054" y="275543"/>
                    <a:pt x="1037914" y="280894"/>
                    <a:pt x="1033930" y="286870"/>
                  </a:cubicBezTo>
                  <a:cubicBezTo>
                    <a:pt x="1031938" y="294839"/>
                    <a:pt x="1030313" y="302908"/>
                    <a:pt x="1027953" y="310776"/>
                  </a:cubicBezTo>
                  <a:cubicBezTo>
                    <a:pt x="1024332" y="322844"/>
                    <a:pt x="1019984" y="334682"/>
                    <a:pt x="1016000" y="346635"/>
                  </a:cubicBezTo>
                  <a:cubicBezTo>
                    <a:pt x="1014008" y="352611"/>
                    <a:pt x="1011552" y="358453"/>
                    <a:pt x="1010024" y="364564"/>
                  </a:cubicBezTo>
                  <a:cubicBezTo>
                    <a:pt x="1000990" y="400698"/>
                    <a:pt x="1006646" y="380671"/>
                    <a:pt x="992094" y="424329"/>
                  </a:cubicBezTo>
                  <a:cubicBezTo>
                    <a:pt x="992092" y="424334"/>
                    <a:pt x="980145" y="460183"/>
                    <a:pt x="980141" y="460188"/>
                  </a:cubicBezTo>
                  <a:lnTo>
                    <a:pt x="968188" y="478117"/>
                  </a:lnTo>
                  <a:cubicBezTo>
                    <a:pt x="970180" y="484094"/>
                    <a:pt x="969038" y="492385"/>
                    <a:pt x="974165" y="496047"/>
                  </a:cubicBezTo>
                  <a:cubicBezTo>
                    <a:pt x="984418" y="503370"/>
                    <a:pt x="998510" y="502883"/>
                    <a:pt x="1010024" y="508000"/>
                  </a:cubicBezTo>
                  <a:cubicBezTo>
                    <a:pt x="1016588" y="510917"/>
                    <a:pt x="1021977" y="515969"/>
                    <a:pt x="1027953" y="519953"/>
                  </a:cubicBezTo>
                  <a:cubicBezTo>
                    <a:pt x="1055353" y="561054"/>
                    <a:pt x="1038230" y="551269"/>
                    <a:pt x="1069788" y="561788"/>
                  </a:cubicBezTo>
                  <a:cubicBezTo>
                    <a:pt x="1071780" y="567764"/>
                    <a:pt x="1069789" y="577725"/>
                    <a:pt x="1075765" y="579717"/>
                  </a:cubicBezTo>
                  <a:cubicBezTo>
                    <a:pt x="1079019" y="580802"/>
                    <a:pt x="1123838" y="569193"/>
                    <a:pt x="1129553" y="567764"/>
                  </a:cubicBezTo>
                  <a:cubicBezTo>
                    <a:pt x="1142786" y="558943"/>
                    <a:pt x="1156207" y="551690"/>
                    <a:pt x="1165412" y="537882"/>
                  </a:cubicBezTo>
                  <a:cubicBezTo>
                    <a:pt x="1186953" y="505570"/>
                    <a:pt x="1147977" y="532794"/>
                    <a:pt x="1189318" y="496047"/>
                  </a:cubicBezTo>
                  <a:cubicBezTo>
                    <a:pt x="1200055" y="486503"/>
                    <a:pt x="1213224" y="480110"/>
                    <a:pt x="1225177" y="472141"/>
                  </a:cubicBezTo>
                  <a:cubicBezTo>
                    <a:pt x="1231153" y="468157"/>
                    <a:pt x="1236138" y="461930"/>
                    <a:pt x="1243106" y="460188"/>
                  </a:cubicBezTo>
                  <a:lnTo>
                    <a:pt x="1267012" y="454212"/>
                  </a:lnTo>
                  <a:cubicBezTo>
                    <a:pt x="1293849" y="427373"/>
                    <a:pt x="1276923" y="438954"/>
                    <a:pt x="1320800" y="424329"/>
                  </a:cubicBezTo>
                  <a:lnTo>
                    <a:pt x="1338730" y="418353"/>
                  </a:lnTo>
                  <a:cubicBezTo>
                    <a:pt x="1344706" y="412376"/>
                    <a:pt x="1349271" y="404528"/>
                    <a:pt x="1356659" y="400423"/>
                  </a:cubicBezTo>
                  <a:cubicBezTo>
                    <a:pt x="1367673" y="394304"/>
                    <a:pt x="1392518" y="388470"/>
                    <a:pt x="1392518" y="388470"/>
                  </a:cubicBezTo>
                  <a:cubicBezTo>
                    <a:pt x="1432305" y="348683"/>
                    <a:pt x="1389456" y="386186"/>
                    <a:pt x="1428377" y="364564"/>
                  </a:cubicBezTo>
                  <a:cubicBezTo>
                    <a:pt x="1490028" y="330314"/>
                    <a:pt x="1441594" y="348206"/>
                    <a:pt x="1482165" y="334682"/>
                  </a:cubicBezTo>
                  <a:cubicBezTo>
                    <a:pt x="1490134" y="336674"/>
                    <a:pt x="1499237" y="336103"/>
                    <a:pt x="1506071" y="340659"/>
                  </a:cubicBezTo>
                  <a:cubicBezTo>
                    <a:pt x="1521076" y="350663"/>
                    <a:pt x="1518002" y="368498"/>
                    <a:pt x="1524000" y="382494"/>
                  </a:cubicBezTo>
                  <a:cubicBezTo>
                    <a:pt x="1526829" y="389096"/>
                    <a:pt x="1531969" y="394447"/>
                    <a:pt x="1535953" y="400423"/>
                  </a:cubicBezTo>
                  <a:cubicBezTo>
                    <a:pt x="1537945" y="408392"/>
                    <a:pt x="1541023" y="416165"/>
                    <a:pt x="1541930" y="424329"/>
                  </a:cubicBezTo>
                  <a:cubicBezTo>
                    <a:pt x="1547482" y="474296"/>
                    <a:pt x="1545338" y="508817"/>
                    <a:pt x="1553883" y="555812"/>
                  </a:cubicBezTo>
                  <a:cubicBezTo>
                    <a:pt x="1555010" y="562010"/>
                    <a:pt x="1558128" y="567684"/>
                    <a:pt x="1559859" y="573741"/>
                  </a:cubicBezTo>
                  <a:cubicBezTo>
                    <a:pt x="1562115" y="581639"/>
                    <a:pt x="1563578" y="589749"/>
                    <a:pt x="1565835" y="597647"/>
                  </a:cubicBezTo>
                  <a:cubicBezTo>
                    <a:pt x="1567566" y="603704"/>
                    <a:pt x="1570081" y="609519"/>
                    <a:pt x="1571812" y="615576"/>
                  </a:cubicBezTo>
                  <a:cubicBezTo>
                    <a:pt x="1574069" y="623474"/>
                    <a:pt x="1575428" y="631615"/>
                    <a:pt x="1577788" y="639482"/>
                  </a:cubicBezTo>
                  <a:cubicBezTo>
                    <a:pt x="1581408" y="651550"/>
                    <a:pt x="1589741" y="675341"/>
                    <a:pt x="1589741" y="675341"/>
                  </a:cubicBezTo>
                  <a:cubicBezTo>
                    <a:pt x="1586121" y="722401"/>
                    <a:pt x="1608020" y="759012"/>
                    <a:pt x="1559859" y="759012"/>
                  </a:cubicBezTo>
                  <a:cubicBezTo>
                    <a:pt x="1547741" y="759012"/>
                    <a:pt x="1535953" y="755027"/>
                    <a:pt x="1524000" y="753035"/>
                  </a:cubicBezTo>
                  <a:lnTo>
                    <a:pt x="1362635" y="759012"/>
                  </a:lnTo>
                  <a:cubicBezTo>
                    <a:pt x="1224336" y="764657"/>
                    <a:pt x="1272968" y="758019"/>
                    <a:pt x="1195294" y="770964"/>
                  </a:cubicBezTo>
                  <a:lnTo>
                    <a:pt x="1141506" y="788894"/>
                  </a:lnTo>
                  <a:lnTo>
                    <a:pt x="1123577" y="794870"/>
                  </a:lnTo>
                  <a:cubicBezTo>
                    <a:pt x="1121585" y="818776"/>
                    <a:pt x="1122305" y="843065"/>
                    <a:pt x="1117600" y="866588"/>
                  </a:cubicBezTo>
                  <a:cubicBezTo>
                    <a:pt x="1116191" y="873631"/>
                    <a:pt x="1108564" y="877953"/>
                    <a:pt x="1105647" y="884517"/>
                  </a:cubicBezTo>
                  <a:cubicBezTo>
                    <a:pt x="1077196" y="948530"/>
                    <a:pt x="1108793" y="897727"/>
                    <a:pt x="1081741" y="938306"/>
                  </a:cubicBezTo>
                  <a:cubicBezTo>
                    <a:pt x="1122842" y="965707"/>
                    <a:pt x="1103971" y="957670"/>
                    <a:pt x="1135530" y="968188"/>
                  </a:cubicBezTo>
                  <a:cubicBezTo>
                    <a:pt x="1143498" y="980141"/>
                    <a:pt x="1147482" y="996079"/>
                    <a:pt x="1159435" y="1004047"/>
                  </a:cubicBezTo>
                  <a:cubicBezTo>
                    <a:pt x="1181199" y="1018556"/>
                    <a:pt x="1180982" y="1016718"/>
                    <a:pt x="1201271" y="1039906"/>
                  </a:cubicBezTo>
                  <a:cubicBezTo>
                    <a:pt x="1215130" y="1055745"/>
                    <a:pt x="1236275" y="1093408"/>
                    <a:pt x="1255059" y="1099670"/>
                  </a:cubicBezTo>
                  <a:lnTo>
                    <a:pt x="1272988" y="1105647"/>
                  </a:lnTo>
                  <a:cubicBezTo>
                    <a:pt x="1325360" y="1158016"/>
                    <a:pt x="1261275" y="1091591"/>
                    <a:pt x="1302871" y="1141506"/>
                  </a:cubicBezTo>
                  <a:cubicBezTo>
                    <a:pt x="1308282" y="1147999"/>
                    <a:pt x="1315389" y="1152942"/>
                    <a:pt x="1320800" y="1159435"/>
                  </a:cubicBezTo>
                  <a:cubicBezTo>
                    <a:pt x="1349028" y="1193309"/>
                    <a:pt x="1315483" y="1160357"/>
                    <a:pt x="1344706" y="1201270"/>
                  </a:cubicBezTo>
                  <a:cubicBezTo>
                    <a:pt x="1355166" y="1215914"/>
                    <a:pt x="1366267" y="1221621"/>
                    <a:pt x="1380565" y="1231153"/>
                  </a:cubicBezTo>
                  <a:cubicBezTo>
                    <a:pt x="1385266" y="1238204"/>
                    <a:pt x="1399673" y="1256406"/>
                    <a:pt x="1398494" y="1267012"/>
                  </a:cubicBezTo>
                  <a:cubicBezTo>
                    <a:pt x="1394981" y="1298622"/>
                    <a:pt x="1382221" y="1316263"/>
                    <a:pt x="1350683" y="1326776"/>
                  </a:cubicBezTo>
                  <a:cubicBezTo>
                    <a:pt x="1344706" y="1328768"/>
                    <a:pt x="1338388" y="1329935"/>
                    <a:pt x="1332753" y="1332753"/>
                  </a:cubicBezTo>
                  <a:cubicBezTo>
                    <a:pt x="1286418" y="1355921"/>
                    <a:pt x="1341955" y="1335663"/>
                    <a:pt x="1296894" y="1350682"/>
                  </a:cubicBezTo>
                  <a:cubicBezTo>
                    <a:pt x="1290918" y="1356659"/>
                    <a:pt x="1285843" y="1363699"/>
                    <a:pt x="1278965" y="1368612"/>
                  </a:cubicBezTo>
                  <a:cubicBezTo>
                    <a:pt x="1271715" y="1373790"/>
                    <a:pt x="1262794" y="1376144"/>
                    <a:pt x="1255059" y="1380564"/>
                  </a:cubicBezTo>
                  <a:cubicBezTo>
                    <a:pt x="1222615" y="1399103"/>
                    <a:pt x="1252078" y="1387534"/>
                    <a:pt x="1219200" y="1398494"/>
                  </a:cubicBezTo>
                  <a:cubicBezTo>
                    <a:pt x="1215216" y="1404470"/>
                    <a:pt x="1212326" y="1411344"/>
                    <a:pt x="1207247" y="1416423"/>
                  </a:cubicBezTo>
                  <a:cubicBezTo>
                    <a:pt x="1196909" y="1426761"/>
                    <a:pt x="1177132" y="1433297"/>
                    <a:pt x="1165412" y="1440329"/>
                  </a:cubicBezTo>
                  <a:cubicBezTo>
                    <a:pt x="1153093" y="1447720"/>
                    <a:pt x="1143181" y="1459692"/>
                    <a:pt x="1129553" y="1464235"/>
                  </a:cubicBezTo>
                  <a:cubicBezTo>
                    <a:pt x="1104810" y="1472484"/>
                    <a:pt x="1116866" y="1466718"/>
                    <a:pt x="1093694" y="1482164"/>
                  </a:cubicBezTo>
                  <a:cubicBezTo>
                    <a:pt x="1089710" y="1488141"/>
                    <a:pt x="1086820" y="1495015"/>
                    <a:pt x="1081741" y="1500094"/>
                  </a:cubicBezTo>
                  <a:cubicBezTo>
                    <a:pt x="1076662" y="1505173"/>
                    <a:pt x="1068299" y="1506438"/>
                    <a:pt x="1063812" y="1512047"/>
                  </a:cubicBezTo>
                  <a:cubicBezTo>
                    <a:pt x="1059877" y="1516966"/>
                    <a:pt x="1061329" y="1524734"/>
                    <a:pt x="1057835" y="1529976"/>
                  </a:cubicBezTo>
                  <a:cubicBezTo>
                    <a:pt x="1045043" y="1549164"/>
                    <a:pt x="1040775" y="1547616"/>
                    <a:pt x="1021977" y="1553882"/>
                  </a:cubicBezTo>
                  <a:cubicBezTo>
                    <a:pt x="1007338" y="1563641"/>
                    <a:pt x="999436" y="1571812"/>
                    <a:pt x="980141" y="1571812"/>
                  </a:cubicBezTo>
                  <a:cubicBezTo>
                    <a:pt x="971927" y="1571812"/>
                    <a:pt x="964204" y="1567827"/>
                    <a:pt x="956235" y="1565835"/>
                  </a:cubicBezTo>
                  <a:cubicBezTo>
                    <a:pt x="954243" y="1512047"/>
                    <a:pt x="953839" y="1458176"/>
                    <a:pt x="950259" y="1404470"/>
                  </a:cubicBezTo>
                  <a:cubicBezTo>
                    <a:pt x="949840" y="1398184"/>
                    <a:pt x="945650" y="1392691"/>
                    <a:pt x="944283" y="1386541"/>
                  </a:cubicBezTo>
                  <a:cubicBezTo>
                    <a:pt x="928187" y="1314111"/>
                    <a:pt x="950505" y="1387280"/>
                    <a:pt x="926353" y="1314823"/>
                  </a:cubicBezTo>
                  <a:lnTo>
                    <a:pt x="920377" y="1296894"/>
                  </a:lnTo>
                  <a:cubicBezTo>
                    <a:pt x="919725" y="1291027"/>
                    <a:pt x="910317" y="1204128"/>
                    <a:pt x="908424" y="1195294"/>
                  </a:cubicBezTo>
                  <a:cubicBezTo>
                    <a:pt x="905784" y="1182974"/>
                    <a:pt x="900455" y="1171388"/>
                    <a:pt x="896471" y="1159435"/>
                  </a:cubicBezTo>
                  <a:cubicBezTo>
                    <a:pt x="894479" y="1153459"/>
                    <a:pt x="893988" y="1146748"/>
                    <a:pt x="890494" y="1141506"/>
                  </a:cubicBezTo>
                  <a:lnTo>
                    <a:pt x="878541" y="1123576"/>
                  </a:lnTo>
                  <a:cubicBezTo>
                    <a:pt x="876549" y="1107639"/>
                    <a:pt x="887328" y="1082091"/>
                    <a:pt x="872565" y="1075764"/>
                  </a:cubicBezTo>
                  <a:cubicBezTo>
                    <a:pt x="835897" y="1060049"/>
                    <a:pt x="792790" y="1073101"/>
                    <a:pt x="753035" y="1069788"/>
                  </a:cubicBezTo>
                  <a:cubicBezTo>
                    <a:pt x="744850" y="1069106"/>
                    <a:pt x="737098" y="1065804"/>
                    <a:pt x="729130" y="1063812"/>
                  </a:cubicBezTo>
                  <a:cubicBezTo>
                    <a:pt x="723153" y="1065804"/>
                    <a:pt x="715655" y="1065333"/>
                    <a:pt x="711200" y="1069788"/>
                  </a:cubicBezTo>
                  <a:cubicBezTo>
                    <a:pt x="701042" y="1079946"/>
                    <a:pt x="695913" y="1094154"/>
                    <a:pt x="687294" y="1105647"/>
                  </a:cubicBezTo>
                  <a:cubicBezTo>
                    <a:pt x="683236" y="1111058"/>
                    <a:pt x="661780" y="1138746"/>
                    <a:pt x="657412" y="1147482"/>
                  </a:cubicBezTo>
                  <a:cubicBezTo>
                    <a:pt x="654594" y="1153117"/>
                    <a:pt x="654252" y="1159777"/>
                    <a:pt x="651435" y="1165412"/>
                  </a:cubicBezTo>
                  <a:cubicBezTo>
                    <a:pt x="648223" y="1171836"/>
                    <a:pt x="644888" y="1178611"/>
                    <a:pt x="639483" y="1183341"/>
                  </a:cubicBezTo>
                  <a:cubicBezTo>
                    <a:pt x="628672" y="1192801"/>
                    <a:pt x="603624" y="1207247"/>
                    <a:pt x="603624" y="1207247"/>
                  </a:cubicBezTo>
                  <a:cubicBezTo>
                    <a:pt x="595655" y="1219200"/>
                    <a:pt x="589876" y="1232948"/>
                    <a:pt x="579718" y="1243106"/>
                  </a:cubicBezTo>
                  <a:cubicBezTo>
                    <a:pt x="573741" y="1249082"/>
                    <a:pt x="566977" y="1254363"/>
                    <a:pt x="561788" y="1261035"/>
                  </a:cubicBezTo>
                  <a:cubicBezTo>
                    <a:pt x="552968" y="1272374"/>
                    <a:pt x="545851" y="1284941"/>
                    <a:pt x="537883" y="1296894"/>
                  </a:cubicBezTo>
                  <a:cubicBezTo>
                    <a:pt x="533899" y="1302870"/>
                    <a:pt x="531009" y="1309744"/>
                    <a:pt x="525930" y="1314823"/>
                  </a:cubicBezTo>
                  <a:cubicBezTo>
                    <a:pt x="519953" y="1320800"/>
                    <a:pt x="514493" y="1327342"/>
                    <a:pt x="508000" y="1332753"/>
                  </a:cubicBezTo>
                  <a:cubicBezTo>
                    <a:pt x="458067" y="1374364"/>
                    <a:pt x="524534" y="1310245"/>
                    <a:pt x="472141" y="1362635"/>
                  </a:cubicBezTo>
                  <a:cubicBezTo>
                    <a:pt x="458683" y="1403011"/>
                    <a:pt x="477348" y="1359245"/>
                    <a:pt x="448235" y="1392517"/>
                  </a:cubicBezTo>
                  <a:cubicBezTo>
                    <a:pt x="438775" y="1403328"/>
                    <a:pt x="434488" y="1418218"/>
                    <a:pt x="424330" y="1428376"/>
                  </a:cubicBezTo>
                  <a:lnTo>
                    <a:pt x="388471" y="1464235"/>
                  </a:lnTo>
                  <a:lnTo>
                    <a:pt x="370541" y="1482164"/>
                  </a:lnTo>
                  <a:cubicBezTo>
                    <a:pt x="364565" y="1480172"/>
                    <a:pt x="357531" y="1480123"/>
                    <a:pt x="352612" y="1476188"/>
                  </a:cubicBezTo>
                  <a:cubicBezTo>
                    <a:pt x="338337" y="1464768"/>
                    <a:pt x="341901" y="1454766"/>
                    <a:pt x="334683" y="1440329"/>
                  </a:cubicBezTo>
                  <a:cubicBezTo>
                    <a:pt x="331471" y="1433905"/>
                    <a:pt x="327809" y="1427479"/>
                    <a:pt x="322730" y="1422400"/>
                  </a:cubicBezTo>
                  <a:cubicBezTo>
                    <a:pt x="317651" y="1417321"/>
                    <a:pt x="310318" y="1415045"/>
                    <a:pt x="304800" y="1410447"/>
                  </a:cubicBezTo>
                  <a:cubicBezTo>
                    <a:pt x="258783" y="1372099"/>
                    <a:pt x="313458" y="1410241"/>
                    <a:pt x="268941" y="1380564"/>
                  </a:cubicBezTo>
                  <a:cubicBezTo>
                    <a:pt x="258422" y="1349006"/>
                    <a:pt x="268207" y="1366130"/>
                    <a:pt x="227106" y="1338729"/>
                  </a:cubicBezTo>
                  <a:lnTo>
                    <a:pt x="209177" y="1326776"/>
                  </a:lnTo>
                  <a:cubicBezTo>
                    <a:pt x="199508" y="1288103"/>
                    <a:pt x="212652" y="1312106"/>
                    <a:pt x="185271" y="1296894"/>
                  </a:cubicBezTo>
                  <a:cubicBezTo>
                    <a:pt x="172713" y="1289917"/>
                    <a:pt x="149412" y="1272988"/>
                    <a:pt x="149412" y="1272988"/>
                  </a:cubicBezTo>
                  <a:cubicBezTo>
                    <a:pt x="119735" y="1228474"/>
                    <a:pt x="157877" y="1283146"/>
                    <a:pt x="119530" y="1237129"/>
                  </a:cubicBezTo>
                  <a:cubicBezTo>
                    <a:pt x="94630" y="1207249"/>
                    <a:pt x="122516" y="1229159"/>
                    <a:pt x="89647" y="1207247"/>
                  </a:cubicBezTo>
                  <a:cubicBezTo>
                    <a:pt x="81678" y="1195294"/>
                    <a:pt x="75899" y="1181546"/>
                    <a:pt x="65741" y="1171388"/>
                  </a:cubicBezTo>
                  <a:cubicBezTo>
                    <a:pt x="42733" y="1148380"/>
                    <a:pt x="52500" y="1160491"/>
                    <a:pt x="35859" y="1135529"/>
                  </a:cubicBezTo>
                  <a:cubicBezTo>
                    <a:pt x="52032" y="1124747"/>
                    <a:pt x="58737" y="1119206"/>
                    <a:pt x="77694" y="1111623"/>
                  </a:cubicBezTo>
                  <a:cubicBezTo>
                    <a:pt x="101947" y="1101922"/>
                    <a:pt x="113975" y="1099564"/>
                    <a:pt x="137459" y="1093694"/>
                  </a:cubicBezTo>
                  <a:cubicBezTo>
                    <a:pt x="156288" y="1081141"/>
                    <a:pt x="152382" y="1081474"/>
                    <a:pt x="173318" y="1075764"/>
                  </a:cubicBezTo>
                  <a:cubicBezTo>
                    <a:pt x="189167" y="1071442"/>
                    <a:pt x="221130" y="1063812"/>
                    <a:pt x="221130" y="1063812"/>
                  </a:cubicBezTo>
                  <a:cubicBezTo>
                    <a:pt x="266141" y="1033804"/>
                    <a:pt x="208936" y="1069038"/>
                    <a:pt x="262965" y="1045882"/>
                  </a:cubicBezTo>
                  <a:cubicBezTo>
                    <a:pt x="269567" y="1043052"/>
                    <a:pt x="274292" y="1036758"/>
                    <a:pt x="280894" y="1033929"/>
                  </a:cubicBezTo>
                  <a:cubicBezTo>
                    <a:pt x="307714" y="1022435"/>
                    <a:pt x="299461" y="1033611"/>
                    <a:pt x="322730" y="1021976"/>
                  </a:cubicBezTo>
                  <a:cubicBezTo>
                    <a:pt x="329154" y="1018764"/>
                    <a:pt x="334095" y="1012940"/>
                    <a:pt x="340659" y="1010023"/>
                  </a:cubicBezTo>
                  <a:cubicBezTo>
                    <a:pt x="352173" y="1004906"/>
                    <a:pt x="364565" y="1002054"/>
                    <a:pt x="376518" y="998070"/>
                  </a:cubicBezTo>
                  <a:cubicBezTo>
                    <a:pt x="376522" y="998069"/>
                    <a:pt x="412374" y="986119"/>
                    <a:pt x="412377" y="986117"/>
                  </a:cubicBezTo>
                  <a:cubicBezTo>
                    <a:pt x="418353" y="982133"/>
                    <a:pt x="423742" y="977081"/>
                    <a:pt x="430306" y="974164"/>
                  </a:cubicBezTo>
                  <a:cubicBezTo>
                    <a:pt x="441820" y="969047"/>
                    <a:pt x="466165" y="962212"/>
                    <a:pt x="466165" y="962212"/>
                  </a:cubicBezTo>
                  <a:cubicBezTo>
                    <a:pt x="517545" y="927957"/>
                    <a:pt x="452537" y="969026"/>
                    <a:pt x="502024" y="944282"/>
                  </a:cubicBezTo>
                  <a:cubicBezTo>
                    <a:pt x="508448" y="941070"/>
                    <a:pt x="513977" y="936313"/>
                    <a:pt x="519953" y="932329"/>
                  </a:cubicBezTo>
                  <a:cubicBezTo>
                    <a:pt x="498160" y="866946"/>
                    <a:pt x="534664" y="964233"/>
                    <a:pt x="496047" y="902447"/>
                  </a:cubicBezTo>
                  <a:cubicBezTo>
                    <a:pt x="489369" y="891763"/>
                    <a:pt x="487150" y="878811"/>
                    <a:pt x="484094" y="866588"/>
                  </a:cubicBezTo>
                  <a:cubicBezTo>
                    <a:pt x="482102" y="858619"/>
                    <a:pt x="479468" y="850784"/>
                    <a:pt x="478118" y="842682"/>
                  </a:cubicBezTo>
                  <a:cubicBezTo>
                    <a:pt x="475478" y="826839"/>
                    <a:pt x="475506" y="810575"/>
                    <a:pt x="472141" y="794870"/>
                  </a:cubicBezTo>
                  <a:cubicBezTo>
                    <a:pt x="469501" y="782550"/>
                    <a:pt x="464172" y="770965"/>
                    <a:pt x="460188" y="759012"/>
                  </a:cubicBezTo>
                  <a:cubicBezTo>
                    <a:pt x="458196" y="753035"/>
                    <a:pt x="459454" y="744577"/>
                    <a:pt x="454212" y="741082"/>
                  </a:cubicBezTo>
                  <a:cubicBezTo>
                    <a:pt x="422614" y="720016"/>
                    <a:pt x="443251" y="730871"/>
                    <a:pt x="388471" y="717176"/>
                  </a:cubicBezTo>
                  <a:lnTo>
                    <a:pt x="388471" y="717176"/>
                  </a:lnTo>
                  <a:cubicBezTo>
                    <a:pt x="376518" y="711200"/>
                    <a:pt x="365171" y="703814"/>
                    <a:pt x="352612" y="699247"/>
                  </a:cubicBezTo>
                  <a:cubicBezTo>
                    <a:pt x="343066" y="695776"/>
                    <a:pt x="332646" y="695474"/>
                    <a:pt x="322730" y="693270"/>
                  </a:cubicBezTo>
                  <a:cubicBezTo>
                    <a:pt x="270979" y="681770"/>
                    <a:pt x="329706" y="690726"/>
                    <a:pt x="245035" y="681317"/>
                  </a:cubicBezTo>
                  <a:cubicBezTo>
                    <a:pt x="233082" y="677333"/>
                    <a:pt x="220446" y="674998"/>
                    <a:pt x="209177" y="669364"/>
                  </a:cubicBezTo>
                  <a:cubicBezTo>
                    <a:pt x="201208" y="665380"/>
                    <a:pt x="193613" y="660540"/>
                    <a:pt x="185271" y="657412"/>
                  </a:cubicBezTo>
                  <a:cubicBezTo>
                    <a:pt x="175619" y="653792"/>
                    <a:pt x="139606" y="647083"/>
                    <a:pt x="131483" y="645459"/>
                  </a:cubicBezTo>
                  <a:cubicBezTo>
                    <a:pt x="119530" y="637490"/>
                    <a:pt x="109253" y="626096"/>
                    <a:pt x="95624" y="621553"/>
                  </a:cubicBezTo>
                  <a:lnTo>
                    <a:pt x="59765" y="609600"/>
                  </a:lnTo>
                  <a:cubicBezTo>
                    <a:pt x="53788" y="607608"/>
                    <a:pt x="48072" y="604514"/>
                    <a:pt x="41835" y="603623"/>
                  </a:cubicBezTo>
                  <a:lnTo>
                    <a:pt x="0" y="597647"/>
                  </a:lnTo>
                  <a:cubicBezTo>
                    <a:pt x="14224" y="554974"/>
                    <a:pt x="1469" y="568777"/>
                    <a:pt x="29883" y="549835"/>
                  </a:cubicBezTo>
                  <a:cubicBezTo>
                    <a:pt x="31875" y="543859"/>
                    <a:pt x="31924" y="536825"/>
                    <a:pt x="35859" y="531906"/>
                  </a:cubicBezTo>
                  <a:cubicBezTo>
                    <a:pt x="40346" y="526297"/>
                    <a:pt x="48420" y="524725"/>
                    <a:pt x="53788" y="519953"/>
                  </a:cubicBezTo>
                  <a:cubicBezTo>
                    <a:pt x="66422" y="508722"/>
                    <a:pt x="80270" y="498159"/>
                    <a:pt x="89647" y="484094"/>
                  </a:cubicBezTo>
                  <a:cubicBezTo>
                    <a:pt x="106288" y="459131"/>
                    <a:pt x="96521" y="471243"/>
                    <a:pt x="119530" y="448235"/>
                  </a:cubicBezTo>
                  <a:cubicBezTo>
                    <a:pt x="121522" y="440266"/>
                    <a:pt x="121431" y="431461"/>
                    <a:pt x="125506" y="424329"/>
                  </a:cubicBezTo>
                  <a:cubicBezTo>
                    <a:pt x="129699" y="416991"/>
                    <a:pt x="138024" y="412893"/>
                    <a:pt x="143435" y="406400"/>
                  </a:cubicBezTo>
                  <a:cubicBezTo>
                    <a:pt x="148033" y="400882"/>
                    <a:pt x="152176" y="394895"/>
                    <a:pt x="155388" y="388470"/>
                  </a:cubicBezTo>
                  <a:cubicBezTo>
                    <a:pt x="158205" y="382835"/>
                    <a:pt x="158306" y="376048"/>
                    <a:pt x="161365" y="370541"/>
                  </a:cubicBezTo>
                  <a:cubicBezTo>
                    <a:pt x="181873" y="333627"/>
                    <a:pt x="177009" y="340190"/>
                    <a:pt x="203200" y="322729"/>
                  </a:cubicBezTo>
                  <a:cubicBezTo>
                    <a:pt x="217826" y="278852"/>
                    <a:pt x="206244" y="295779"/>
                    <a:pt x="233083" y="268941"/>
                  </a:cubicBezTo>
                  <a:cubicBezTo>
                    <a:pt x="235075" y="262965"/>
                    <a:pt x="234605" y="255467"/>
                    <a:pt x="239059" y="251012"/>
                  </a:cubicBezTo>
                  <a:cubicBezTo>
                    <a:pt x="243513" y="246557"/>
                    <a:pt x="251746" y="248529"/>
                    <a:pt x="256988" y="245035"/>
                  </a:cubicBezTo>
                  <a:cubicBezTo>
                    <a:pt x="264021" y="240347"/>
                    <a:pt x="268941" y="233082"/>
                    <a:pt x="274918" y="227106"/>
                  </a:cubicBezTo>
                  <a:cubicBezTo>
                    <a:pt x="280894" y="231090"/>
                    <a:pt x="286423" y="235847"/>
                    <a:pt x="292847" y="239059"/>
                  </a:cubicBezTo>
                  <a:cubicBezTo>
                    <a:pt x="298482" y="241876"/>
                    <a:pt x="305858" y="241100"/>
                    <a:pt x="310777" y="245035"/>
                  </a:cubicBezTo>
                  <a:cubicBezTo>
                    <a:pt x="316386" y="249522"/>
                    <a:pt x="318555" y="257119"/>
                    <a:pt x="322730" y="262964"/>
                  </a:cubicBezTo>
                  <a:cubicBezTo>
                    <a:pt x="328520" y="271069"/>
                    <a:pt x="333214" y="280252"/>
                    <a:pt x="340659" y="286870"/>
                  </a:cubicBezTo>
                  <a:cubicBezTo>
                    <a:pt x="351396" y="296414"/>
                    <a:pt x="376518" y="310776"/>
                    <a:pt x="376518" y="310776"/>
                  </a:cubicBezTo>
                  <a:cubicBezTo>
                    <a:pt x="388152" y="345681"/>
                    <a:pt x="373391" y="313627"/>
                    <a:pt x="400424" y="340659"/>
                  </a:cubicBezTo>
                  <a:cubicBezTo>
                    <a:pt x="444903" y="385137"/>
                    <a:pt x="394027" y="348347"/>
                    <a:pt x="436283" y="376517"/>
                  </a:cubicBezTo>
                  <a:cubicBezTo>
                    <a:pt x="444251" y="388470"/>
                    <a:pt x="450030" y="402218"/>
                    <a:pt x="460188" y="412376"/>
                  </a:cubicBezTo>
                  <a:cubicBezTo>
                    <a:pt x="466165" y="418353"/>
                    <a:pt x="472929" y="423634"/>
                    <a:pt x="478118" y="430306"/>
                  </a:cubicBezTo>
                  <a:cubicBezTo>
                    <a:pt x="486938" y="441645"/>
                    <a:pt x="502024" y="466164"/>
                    <a:pt x="502024" y="466164"/>
                  </a:cubicBezTo>
                  <a:cubicBezTo>
                    <a:pt x="514843" y="504625"/>
                    <a:pt x="497950" y="462852"/>
                    <a:pt x="525930" y="502023"/>
                  </a:cubicBezTo>
                  <a:cubicBezTo>
                    <a:pt x="547369" y="532037"/>
                    <a:pt x="527883" y="518771"/>
                    <a:pt x="549835" y="543859"/>
                  </a:cubicBezTo>
                  <a:cubicBezTo>
                    <a:pt x="598789" y="599807"/>
                    <a:pt x="564770" y="551319"/>
                    <a:pt x="591671" y="591670"/>
                  </a:cubicBezTo>
                  <a:cubicBezTo>
                    <a:pt x="593663" y="585694"/>
                    <a:pt x="598343" y="580002"/>
                    <a:pt x="597647" y="573741"/>
                  </a:cubicBezTo>
                  <a:cubicBezTo>
                    <a:pt x="596255" y="561219"/>
                    <a:pt x="585694" y="537882"/>
                    <a:pt x="585694" y="537882"/>
                  </a:cubicBezTo>
                  <a:lnTo>
                    <a:pt x="621553" y="525929"/>
                  </a:lnTo>
                  <a:lnTo>
                    <a:pt x="639483" y="519953"/>
                  </a:lnTo>
                  <a:cubicBezTo>
                    <a:pt x="645459" y="515969"/>
                    <a:pt x="650988" y="511212"/>
                    <a:pt x="657412" y="508000"/>
                  </a:cubicBezTo>
                  <a:cubicBezTo>
                    <a:pt x="665990" y="503711"/>
                    <a:pt x="691582" y="497963"/>
                    <a:pt x="699247" y="496047"/>
                  </a:cubicBezTo>
                  <a:cubicBezTo>
                    <a:pt x="727661" y="477105"/>
                    <a:pt x="710362" y="486366"/>
                    <a:pt x="753035" y="472141"/>
                  </a:cubicBezTo>
                  <a:lnTo>
                    <a:pt x="770965" y="466164"/>
                  </a:lnTo>
                  <a:lnTo>
                    <a:pt x="788894" y="460188"/>
                  </a:lnTo>
                  <a:cubicBezTo>
                    <a:pt x="790886" y="454212"/>
                    <a:pt x="797688" y="447894"/>
                    <a:pt x="794871" y="442259"/>
                  </a:cubicBezTo>
                  <a:cubicBezTo>
                    <a:pt x="792054" y="436624"/>
                    <a:pt x="782183" y="439777"/>
                    <a:pt x="776941" y="436282"/>
                  </a:cubicBezTo>
                  <a:cubicBezTo>
                    <a:pt x="775284" y="435177"/>
                    <a:pt x="786902" y="436283"/>
                    <a:pt x="782918" y="430306"/>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t-PT"/>
            </a:p>
          </p:txBody>
        </p:sp>
        <p:cxnSp>
          <p:nvCxnSpPr>
            <p:cNvPr id="58" name="Straight Arrow Connector 57"/>
            <p:cNvCxnSpPr/>
            <p:nvPr/>
          </p:nvCxnSpPr>
          <p:spPr>
            <a:xfrm flipH="1">
              <a:off x="1497449" y="555975"/>
              <a:ext cx="468812" cy="802533"/>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62" idx="0"/>
            </p:cNvCxnSpPr>
            <p:nvPr/>
          </p:nvCxnSpPr>
          <p:spPr>
            <a:xfrm flipV="1">
              <a:off x="1252765" y="1836626"/>
              <a:ext cx="489369" cy="282265"/>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62" idx="0"/>
            </p:cNvCxnSpPr>
            <p:nvPr/>
          </p:nvCxnSpPr>
          <p:spPr>
            <a:xfrm flipV="1">
              <a:off x="1252765" y="1249082"/>
              <a:ext cx="713496" cy="869809"/>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62" idx="0"/>
            </p:cNvCxnSpPr>
            <p:nvPr/>
          </p:nvCxnSpPr>
          <p:spPr>
            <a:xfrm flipH="1" flipV="1">
              <a:off x="1129554" y="1792679"/>
              <a:ext cx="123211" cy="326212"/>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55" name="Rectangle 54"/>
          <p:cNvSpPr/>
          <p:nvPr/>
        </p:nvSpPr>
        <p:spPr>
          <a:xfrm>
            <a:off x="2595483" y="1144007"/>
            <a:ext cx="3499812" cy="1015663"/>
          </a:xfrm>
          <a:prstGeom prst="rect">
            <a:avLst/>
          </a:prstGeom>
        </p:spPr>
        <p:txBody>
          <a:bodyPr wrap="square">
            <a:spAutoFit/>
          </a:bodyPr>
          <a:lstStyle/>
          <a:p>
            <a:r>
              <a:rPr lang="en-US" sz="2000" dirty="0" smtClean="0"/>
              <a:t>a. Central </a:t>
            </a:r>
            <a:r>
              <a:rPr lang="en-US" sz="2000" dirty="0"/>
              <a:t>lobby with space to listen to live music and watch movies projected on walls</a:t>
            </a:r>
            <a:endParaRPr lang="pt-PT" sz="2000" dirty="0"/>
          </a:p>
        </p:txBody>
      </p:sp>
      <p:sp>
        <p:nvSpPr>
          <p:cNvPr id="62" name="Rectangle 61"/>
          <p:cNvSpPr/>
          <p:nvPr/>
        </p:nvSpPr>
        <p:spPr>
          <a:xfrm>
            <a:off x="512503" y="3875966"/>
            <a:ext cx="2241741" cy="1323439"/>
          </a:xfrm>
          <a:prstGeom prst="rect">
            <a:avLst/>
          </a:prstGeom>
        </p:spPr>
        <p:txBody>
          <a:bodyPr wrap="square">
            <a:spAutoFit/>
          </a:bodyPr>
          <a:lstStyle/>
          <a:p>
            <a:r>
              <a:rPr lang="en-US" sz="2000" dirty="0"/>
              <a:t>Stalls and pushcarts displaying merchandise on radiating “streets</a:t>
            </a:r>
            <a:endParaRPr lang="pt-PT" sz="2000" dirty="0"/>
          </a:p>
        </p:txBody>
      </p:sp>
      <p:sp>
        <p:nvSpPr>
          <p:cNvPr id="1031" name="Slide Number Placeholder 1030"/>
          <p:cNvSpPr>
            <a:spLocks noGrp="1"/>
          </p:cNvSpPr>
          <p:nvPr>
            <p:ph type="sldNum" sz="quarter" idx="12"/>
          </p:nvPr>
        </p:nvSpPr>
        <p:spPr/>
        <p:txBody>
          <a:bodyPr/>
          <a:lstStyle/>
          <a:p>
            <a:fld id="{6DCD6886-3534-4D5B-832F-53171E0EA0D5}" type="slidenum">
              <a:rPr lang="pt-PT" smtClean="0"/>
              <a:t>3</a:t>
            </a:fld>
            <a:endParaRPr lang="pt-PT"/>
          </a:p>
        </p:txBody>
      </p:sp>
      <p:sp>
        <p:nvSpPr>
          <p:cNvPr id="1032" name="Oval 1031"/>
          <p:cNvSpPr/>
          <p:nvPr/>
        </p:nvSpPr>
        <p:spPr>
          <a:xfrm>
            <a:off x="323528" y="980728"/>
            <a:ext cx="3511378" cy="3612477"/>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48097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4" grpId="0"/>
      <p:bldP spid="55" grpId="0"/>
      <p:bldP spid="62" grpId="0"/>
      <p:bldP spid="10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980728"/>
            <a:ext cx="8568952" cy="1277273"/>
          </a:xfrm>
          <a:prstGeom prst="rect">
            <a:avLst/>
          </a:prstGeom>
          <a:solidFill>
            <a:schemeClr val="accent3">
              <a:lumMod val="20000"/>
              <a:lumOff val="80000"/>
            </a:schemeClr>
          </a:solidFill>
        </p:spPr>
        <p:txBody>
          <a:bodyPr wrap="square" rtlCol="0">
            <a:spAutoFit/>
          </a:bodyPr>
          <a:lstStyle/>
          <a:p>
            <a:r>
              <a:rPr lang="en-GB" sz="2400" dirty="0"/>
              <a:t>Having chosen the floorplan, you now need to choose the pricing strategy that all the shops will follow. </a:t>
            </a:r>
            <a:endParaRPr lang="en-GB" sz="2400" dirty="0" smtClean="0"/>
          </a:p>
          <a:p>
            <a:pPr>
              <a:spcBef>
                <a:spcPts val="600"/>
              </a:spcBef>
            </a:pPr>
            <a:r>
              <a:rPr lang="en-GB" sz="2400" dirty="0" smtClean="0"/>
              <a:t>What </a:t>
            </a:r>
            <a:r>
              <a:rPr lang="en-GB" sz="2400" dirty="0"/>
              <a:t>do you choose? Why?</a:t>
            </a:r>
            <a:endParaRPr lang="pt-PT" sz="2400" dirty="0"/>
          </a:p>
        </p:txBody>
      </p:sp>
      <p:sp>
        <p:nvSpPr>
          <p:cNvPr id="5" name="TextBox 4"/>
          <p:cNvSpPr txBox="1"/>
          <p:nvPr/>
        </p:nvSpPr>
        <p:spPr>
          <a:xfrm>
            <a:off x="323528" y="2780928"/>
            <a:ext cx="8568952" cy="2308324"/>
          </a:xfrm>
          <a:prstGeom prst="rect">
            <a:avLst/>
          </a:prstGeom>
          <a:noFill/>
        </p:spPr>
        <p:txBody>
          <a:bodyPr wrap="square" rtlCol="0">
            <a:spAutoFit/>
          </a:bodyPr>
          <a:lstStyle/>
          <a:p>
            <a:pPr marL="800100" lvl="1" indent="-342900">
              <a:buAutoNum type="alphaLcPeriod"/>
            </a:pPr>
            <a:r>
              <a:rPr lang="en-GB" sz="2400" dirty="0" smtClean="0">
                <a:solidFill>
                  <a:srgbClr val="0070C0"/>
                </a:solidFill>
              </a:rPr>
              <a:t>Everyday </a:t>
            </a:r>
            <a:r>
              <a:rPr lang="en-GB" sz="2400" dirty="0">
                <a:solidFill>
                  <a:srgbClr val="0070C0"/>
                </a:solidFill>
              </a:rPr>
              <a:t>low prices, no discounts or sales and no </a:t>
            </a:r>
            <a:r>
              <a:rPr lang="en-GB" sz="2400" dirty="0" smtClean="0">
                <a:solidFill>
                  <a:srgbClr val="0070C0"/>
                </a:solidFill>
              </a:rPr>
              <a:t>advertising.</a:t>
            </a:r>
          </a:p>
          <a:p>
            <a:pPr marL="800100" lvl="1" indent="-342900">
              <a:buAutoNum type="alphaLcPeriod"/>
            </a:pPr>
            <a:r>
              <a:rPr lang="en-GB" sz="2400" dirty="0" smtClean="0">
                <a:solidFill>
                  <a:srgbClr val="0070C0"/>
                </a:solidFill>
              </a:rPr>
              <a:t>High </a:t>
            </a:r>
            <a:r>
              <a:rPr lang="en-GB" sz="2400" dirty="0" err="1">
                <a:solidFill>
                  <a:srgbClr val="0070C0"/>
                </a:solidFill>
              </a:rPr>
              <a:t>markups</a:t>
            </a:r>
            <a:r>
              <a:rPr lang="en-GB" sz="2400" dirty="0">
                <a:solidFill>
                  <a:srgbClr val="0070C0"/>
                </a:solidFill>
              </a:rPr>
              <a:t> with weekend discounts and end of season </a:t>
            </a:r>
            <a:r>
              <a:rPr lang="en-GB" sz="2400" dirty="0" smtClean="0">
                <a:solidFill>
                  <a:srgbClr val="0070C0"/>
                </a:solidFill>
              </a:rPr>
              <a:t>sales.</a:t>
            </a:r>
            <a:endParaRPr lang="pt-PT" sz="2400" dirty="0" smtClean="0">
              <a:solidFill>
                <a:srgbClr val="0070C0"/>
              </a:solidFill>
            </a:endParaRPr>
          </a:p>
          <a:p>
            <a:pPr marL="800100" lvl="1" indent="-342900">
              <a:buAutoNum type="alphaLcPeriod"/>
            </a:pPr>
            <a:r>
              <a:rPr lang="en-GB" sz="2400" dirty="0" smtClean="0">
                <a:solidFill>
                  <a:srgbClr val="0070C0"/>
                </a:solidFill>
              </a:rPr>
              <a:t>High </a:t>
            </a:r>
            <a:r>
              <a:rPr lang="en-GB" sz="2400" dirty="0" err="1">
                <a:solidFill>
                  <a:srgbClr val="0070C0"/>
                </a:solidFill>
              </a:rPr>
              <a:t>markups</a:t>
            </a:r>
            <a:r>
              <a:rPr lang="en-GB" sz="2400" dirty="0">
                <a:solidFill>
                  <a:srgbClr val="0070C0"/>
                </a:solidFill>
              </a:rPr>
              <a:t>, advertising on scrolling panels around the city, distributing flyers with discount coupons and end of season sales. </a:t>
            </a:r>
            <a:endParaRPr lang="pt-PT" sz="2400" dirty="0">
              <a:solidFill>
                <a:srgbClr val="0070C0"/>
              </a:solidFill>
            </a:endParaRPr>
          </a:p>
        </p:txBody>
      </p:sp>
      <p:sp>
        <p:nvSpPr>
          <p:cNvPr id="6" name="Slide Number Placeholder 5"/>
          <p:cNvSpPr>
            <a:spLocks noGrp="1"/>
          </p:cNvSpPr>
          <p:nvPr>
            <p:ph type="sldNum" sz="quarter" idx="12"/>
          </p:nvPr>
        </p:nvSpPr>
        <p:spPr/>
        <p:txBody>
          <a:bodyPr/>
          <a:lstStyle/>
          <a:p>
            <a:fld id="{6DCD6886-3534-4D5B-832F-53171E0EA0D5}" type="slidenum">
              <a:rPr lang="pt-PT" smtClean="0"/>
              <a:t>4</a:t>
            </a:fld>
            <a:endParaRPr lang="pt-PT"/>
          </a:p>
        </p:txBody>
      </p:sp>
      <p:sp>
        <p:nvSpPr>
          <p:cNvPr id="7" name="Oval 6"/>
          <p:cNvSpPr/>
          <p:nvPr/>
        </p:nvSpPr>
        <p:spPr>
          <a:xfrm>
            <a:off x="539552" y="2708920"/>
            <a:ext cx="8352928" cy="648072"/>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86478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980728"/>
            <a:ext cx="8568952" cy="1200329"/>
          </a:xfrm>
          <a:prstGeom prst="rect">
            <a:avLst/>
          </a:prstGeom>
          <a:solidFill>
            <a:schemeClr val="accent3">
              <a:lumMod val="20000"/>
              <a:lumOff val="80000"/>
            </a:schemeClr>
          </a:solidFill>
        </p:spPr>
        <p:txBody>
          <a:bodyPr wrap="square" rtlCol="0">
            <a:spAutoFit/>
          </a:bodyPr>
          <a:lstStyle/>
          <a:p>
            <a:r>
              <a:rPr lang="en-GB" sz="2400" dirty="0" smtClean="0"/>
              <a:t>You have convinced </a:t>
            </a:r>
            <a:r>
              <a:rPr lang="en-GB" sz="2400" dirty="0"/>
              <a:t>the board of directors about potential of the target market, the floorplan and pricing </a:t>
            </a:r>
            <a:r>
              <a:rPr lang="en-GB" sz="2400" dirty="0" smtClean="0"/>
              <a:t>strategy.</a:t>
            </a:r>
          </a:p>
          <a:p>
            <a:r>
              <a:rPr lang="en-GB" sz="2400" dirty="0" smtClean="0"/>
              <a:t>What do you do next?</a:t>
            </a:r>
            <a:endParaRPr lang="pt-PT" sz="2400" dirty="0"/>
          </a:p>
        </p:txBody>
      </p:sp>
      <p:sp>
        <p:nvSpPr>
          <p:cNvPr id="5" name="TextBox 4"/>
          <p:cNvSpPr txBox="1"/>
          <p:nvPr/>
        </p:nvSpPr>
        <p:spPr>
          <a:xfrm>
            <a:off x="395536" y="2780928"/>
            <a:ext cx="8568952" cy="3416320"/>
          </a:xfrm>
          <a:prstGeom prst="rect">
            <a:avLst/>
          </a:prstGeom>
          <a:noFill/>
        </p:spPr>
        <p:txBody>
          <a:bodyPr wrap="square" rtlCol="0">
            <a:spAutoFit/>
          </a:bodyPr>
          <a:lstStyle/>
          <a:p>
            <a:pPr marL="0" lvl="1"/>
            <a:r>
              <a:rPr lang="en-GB" sz="2400" dirty="0" smtClean="0">
                <a:solidFill>
                  <a:srgbClr val="0070C0"/>
                </a:solidFill>
              </a:rPr>
              <a:t>Do you</a:t>
            </a:r>
          </a:p>
          <a:p>
            <a:pPr marL="914400" lvl="1" indent="-457200">
              <a:buAutoNum type="alphaLcPeriod"/>
            </a:pPr>
            <a:r>
              <a:rPr lang="en-GB" sz="2400" dirty="0" smtClean="0">
                <a:solidFill>
                  <a:srgbClr val="0070C0"/>
                </a:solidFill>
              </a:rPr>
              <a:t>carry </a:t>
            </a:r>
            <a:r>
              <a:rPr lang="en-GB" sz="2400" dirty="0">
                <a:solidFill>
                  <a:srgbClr val="0070C0"/>
                </a:solidFill>
              </a:rPr>
              <a:t>out some market research to see how the target market would </a:t>
            </a:r>
            <a:r>
              <a:rPr lang="en-GB" sz="2400" dirty="0" smtClean="0">
                <a:solidFill>
                  <a:srgbClr val="0070C0"/>
                </a:solidFill>
              </a:rPr>
              <a:t>react?</a:t>
            </a:r>
          </a:p>
          <a:p>
            <a:pPr marL="914400" lvl="1" indent="-457200">
              <a:buAutoNum type="alphaLcPeriod"/>
            </a:pPr>
            <a:r>
              <a:rPr lang="en-GB" sz="2400" dirty="0" smtClean="0">
                <a:solidFill>
                  <a:srgbClr val="0070C0"/>
                </a:solidFill>
              </a:rPr>
              <a:t>experiment </a:t>
            </a:r>
            <a:r>
              <a:rPr lang="en-GB" sz="2400" dirty="0">
                <a:solidFill>
                  <a:srgbClr val="0070C0"/>
                </a:solidFill>
              </a:rPr>
              <a:t>with the merchandise and pricing strategy in one or two sections of the existing stores for a period of 6 </a:t>
            </a:r>
            <a:r>
              <a:rPr lang="en-GB" sz="2400" dirty="0" smtClean="0">
                <a:solidFill>
                  <a:srgbClr val="0070C0"/>
                </a:solidFill>
              </a:rPr>
              <a:t>months?</a:t>
            </a:r>
            <a:endParaRPr lang="pt-PT" sz="2400" dirty="0" smtClean="0">
              <a:solidFill>
                <a:srgbClr val="0070C0"/>
              </a:solidFill>
            </a:endParaRPr>
          </a:p>
          <a:p>
            <a:pPr marL="914400" lvl="1" indent="-457200">
              <a:buAutoNum type="alphaLcPeriod"/>
            </a:pPr>
            <a:r>
              <a:rPr lang="en-GB" sz="2400" dirty="0" smtClean="0">
                <a:solidFill>
                  <a:srgbClr val="0070C0"/>
                </a:solidFill>
              </a:rPr>
              <a:t>immediately </a:t>
            </a:r>
            <a:r>
              <a:rPr lang="en-GB" sz="2400" dirty="0">
                <a:solidFill>
                  <a:srgbClr val="0070C0"/>
                </a:solidFill>
              </a:rPr>
              <a:t>begin renovating stores and implementing the new pricing strategy</a:t>
            </a:r>
            <a:r>
              <a:rPr lang="en-GB" sz="2400" dirty="0" smtClean="0">
                <a:solidFill>
                  <a:srgbClr val="0070C0"/>
                </a:solidFill>
              </a:rPr>
              <a:t>?</a:t>
            </a:r>
          </a:p>
          <a:p>
            <a:pPr marL="0" lvl="1"/>
            <a:r>
              <a:rPr lang="en-GB" sz="2400" dirty="0" smtClean="0">
                <a:solidFill>
                  <a:srgbClr val="0070C0"/>
                </a:solidFill>
              </a:rPr>
              <a:t>Why?</a:t>
            </a:r>
            <a:endParaRPr lang="pt-PT" sz="2400" dirty="0">
              <a:solidFill>
                <a:srgbClr val="0070C0"/>
              </a:solidFill>
            </a:endParaRPr>
          </a:p>
        </p:txBody>
      </p:sp>
      <p:sp>
        <p:nvSpPr>
          <p:cNvPr id="3" name="Slide Number Placeholder 2"/>
          <p:cNvSpPr>
            <a:spLocks noGrp="1"/>
          </p:cNvSpPr>
          <p:nvPr>
            <p:ph type="sldNum" sz="quarter" idx="12"/>
          </p:nvPr>
        </p:nvSpPr>
        <p:spPr/>
        <p:txBody>
          <a:bodyPr/>
          <a:lstStyle/>
          <a:p>
            <a:fld id="{6DCD6886-3534-4D5B-832F-53171E0EA0D5}" type="slidenum">
              <a:rPr lang="pt-PT" smtClean="0"/>
              <a:t>5</a:t>
            </a:fld>
            <a:endParaRPr lang="pt-PT"/>
          </a:p>
        </p:txBody>
      </p:sp>
      <p:sp>
        <p:nvSpPr>
          <p:cNvPr id="6" name="Oval 5"/>
          <p:cNvSpPr/>
          <p:nvPr/>
        </p:nvSpPr>
        <p:spPr>
          <a:xfrm>
            <a:off x="539552" y="4941168"/>
            <a:ext cx="8480176" cy="936104"/>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13950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5436" y="1916832"/>
            <a:ext cx="8568952" cy="2677656"/>
          </a:xfrm>
          <a:prstGeom prst="rect">
            <a:avLst/>
          </a:prstGeom>
          <a:solidFill>
            <a:schemeClr val="accent3">
              <a:lumMod val="20000"/>
              <a:lumOff val="80000"/>
            </a:schemeClr>
          </a:solidFill>
        </p:spPr>
        <p:txBody>
          <a:bodyPr wrap="square" rtlCol="0">
            <a:spAutoFit/>
          </a:bodyPr>
          <a:lstStyle/>
          <a:p>
            <a:r>
              <a:rPr lang="en-GB" sz="2400" dirty="0"/>
              <a:t>One year after you introduced your strategy, sales are falling steadily. </a:t>
            </a:r>
            <a:r>
              <a:rPr lang="en-GB" sz="2400" dirty="0" smtClean="0"/>
              <a:t>The board of directors is pressuring you to change the pricing strategy.</a:t>
            </a:r>
          </a:p>
          <a:p>
            <a:endParaRPr lang="en-GB" sz="2400" dirty="0"/>
          </a:p>
          <a:p>
            <a:r>
              <a:rPr lang="en-GB" sz="2400" dirty="0" smtClean="0"/>
              <a:t>What </a:t>
            </a:r>
            <a:r>
              <a:rPr lang="en-GB" sz="2400" dirty="0"/>
              <a:t>do you do? </a:t>
            </a:r>
            <a:endParaRPr lang="en-GB" sz="2400" dirty="0" smtClean="0"/>
          </a:p>
          <a:p>
            <a:endParaRPr lang="en-GB" sz="2400" dirty="0"/>
          </a:p>
          <a:p>
            <a:r>
              <a:rPr lang="en-GB" sz="2400" dirty="0" smtClean="0"/>
              <a:t>Why</a:t>
            </a:r>
            <a:r>
              <a:rPr lang="en-GB" sz="2400" dirty="0"/>
              <a:t>?</a:t>
            </a:r>
            <a:endParaRPr lang="pt-PT" sz="2400" dirty="0"/>
          </a:p>
        </p:txBody>
      </p:sp>
      <p:sp>
        <p:nvSpPr>
          <p:cNvPr id="2" name="Slide Number Placeholder 1"/>
          <p:cNvSpPr>
            <a:spLocks noGrp="1"/>
          </p:cNvSpPr>
          <p:nvPr>
            <p:ph type="sldNum" sz="quarter" idx="12"/>
          </p:nvPr>
        </p:nvSpPr>
        <p:spPr/>
        <p:txBody>
          <a:bodyPr/>
          <a:lstStyle/>
          <a:p>
            <a:fld id="{6DCD6886-3534-4D5B-832F-53171E0EA0D5}" type="slidenum">
              <a:rPr lang="pt-PT" smtClean="0"/>
              <a:t>6</a:t>
            </a:fld>
            <a:endParaRPr lang="pt-PT"/>
          </a:p>
        </p:txBody>
      </p:sp>
    </p:spTree>
    <p:extLst>
      <p:ext uri="{BB962C8B-B14F-4D97-AF65-F5344CB8AC3E}">
        <p14:creationId xmlns:p14="http://schemas.microsoft.com/office/powerpoint/2010/main" val="889200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379</Words>
  <Application>Microsoft Office PowerPoint</Application>
  <PresentationFormat>On-screen Show (4:3)</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 clothing retail story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story of a clothing retailer</dc:title>
  <dc:creator>ANN HENSHALL</dc:creator>
  <cp:lastModifiedBy>ANN HENSHALL</cp:lastModifiedBy>
  <cp:revision>6</cp:revision>
  <dcterms:created xsi:type="dcterms:W3CDTF">2018-11-29T11:10:08Z</dcterms:created>
  <dcterms:modified xsi:type="dcterms:W3CDTF">2018-11-29T12:01:26Z</dcterms:modified>
</cp:coreProperties>
</file>